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30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Lst>
  <p:sldSz cx="9144000" cy="5143500" type="screen16x9"/>
  <p:notesSz cx="6858000" cy="9144000"/>
  <p:embeddedFontLst>
    <p:embeddedFont>
      <p:font typeface="Proxima Nova" panose="02000506030000020004" pitchFamily="50" charset="0"/>
      <p:regular r:id="rId57"/>
      <p:bold r:id="rId58"/>
      <p:italic r:id="rId59"/>
      <p:boldItalic r:id="rId60"/>
    </p:embeddedFont>
    <p:embeddedFont>
      <p:font typeface="Quicksand" panose="020B0604020202020204" charset="0"/>
      <p:regular r:id="rId61"/>
      <p:bold r:id="rId62"/>
    </p:embeddedFont>
    <p:embeddedFont>
      <p:font typeface="Roboto" panose="02000000000000000000" pitchFamily="2"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DBDE0-FAD6-4115-8C66-11B27E8EB729}" v="5" dt="2024-08-29T18:03:34.6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946" y="54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anie Aubert" userId="8e7b5ca3-7cb9-4c98-8a80-0b8123f2533e" providerId="ADAL" clId="{796DBDE0-FAD6-4115-8C66-11B27E8EB729}"/>
    <pc:docChg chg="custSel addSld delSld modSld sldOrd">
      <pc:chgData name="Stephanie Aubert" userId="8e7b5ca3-7cb9-4c98-8a80-0b8123f2533e" providerId="ADAL" clId="{796DBDE0-FAD6-4115-8C66-11B27E8EB729}" dt="2024-08-29T18:04:55.012" v="94" actId="1038"/>
      <pc:docMkLst>
        <pc:docMk/>
      </pc:docMkLst>
      <pc:sldChg chg="addSp delSp modSp mod ord setBg">
        <pc:chgData name="Stephanie Aubert" userId="8e7b5ca3-7cb9-4c98-8a80-0b8123f2533e" providerId="ADAL" clId="{796DBDE0-FAD6-4115-8C66-11B27E8EB729}" dt="2024-08-29T18:04:46.345" v="81" actId="1076"/>
        <pc:sldMkLst>
          <pc:docMk/>
          <pc:sldMk cId="0" sldId="256"/>
        </pc:sldMkLst>
        <pc:spChg chg="add mod">
          <ac:chgData name="Stephanie Aubert" userId="8e7b5ca3-7cb9-4c98-8a80-0b8123f2533e" providerId="ADAL" clId="{796DBDE0-FAD6-4115-8C66-11B27E8EB729}" dt="2024-08-29T18:04:17.190" v="49" actId="1076"/>
          <ac:spMkLst>
            <pc:docMk/>
            <pc:sldMk cId="0" sldId="256"/>
            <ac:spMk id="3" creationId="{86DA6F9E-BF5A-F2E5-46E8-163C012D5356}"/>
          </ac:spMkLst>
        </pc:spChg>
        <pc:spChg chg="del">
          <ac:chgData name="Stephanie Aubert" userId="8e7b5ca3-7cb9-4c98-8a80-0b8123f2533e" providerId="ADAL" clId="{796DBDE0-FAD6-4115-8C66-11B27E8EB729}" dt="2024-08-29T17:58:38.040" v="7" actId="478"/>
          <ac:spMkLst>
            <pc:docMk/>
            <pc:sldMk cId="0" sldId="256"/>
            <ac:spMk id="69" creationId="{00000000-0000-0000-0000-000000000000}"/>
          </ac:spMkLst>
        </pc:spChg>
        <pc:picChg chg="add del mod">
          <ac:chgData name="Stephanie Aubert" userId="8e7b5ca3-7cb9-4c98-8a80-0b8123f2533e" providerId="ADAL" clId="{796DBDE0-FAD6-4115-8C66-11B27E8EB729}" dt="2024-08-29T18:02:52.286" v="35" actId="478"/>
          <ac:picMkLst>
            <pc:docMk/>
            <pc:sldMk cId="0" sldId="256"/>
            <ac:picMk id="5" creationId="{776B14A0-D973-5299-701D-33F0F79A2D60}"/>
          </ac:picMkLst>
        </pc:picChg>
        <pc:picChg chg="add del mod">
          <ac:chgData name="Stephanie Aubert" userId="8e7b5ca3-7cb9-4c98-8a80-0b8123f2533e" providerId="ADAL" clId="{796DBDE0-FAD6-4115-8C66-11B27E8EB729}" dt="2024-08-29T18:02:48.642" v="34" actId="478"/>
          <ac:picMkLst>
            <pc:docMk/>
            <pc:sldMk cId="0" sldId="256"/>
            <ac:picMk id="7" creationId="{34B0453F-9CBF-3230-FAA2-F4341F784237}"/>
          </ac:picMkLst>
        </pc:picChg>
        <pc:picChg chg="add mod">
          <ac:chgData name="Stephanie Aubert" userId="8e7b5ca3-7cb9-4c98-8a80-0b8123f2533e" providerId="ADAL" clId="{796DBDE0-FAD6-4115-8C66-11B27E8EB729}" dt="2024-08-29T18:04:26.956" v="77" actId="1035"/>
          <ac:picMkLst>
            <pc:docMk/>
            <pc:sldMk cId="0" sldId="256"/>
            <ac:picMk id="9" creationId="{81F546C3-9591-84D5-DBD2-CA7D379C9F69}"/>
          </ac:picMkLst>
        </pc:picChg>
        <pc:picChg chg="mod">
          <ac:chgData name="Stephanie Aubert" userId="8e7b5ca3-7cb9-4c98-8a80-0b8123f2533e" providerId="ADAL" clId="{796DBDE0-FAD6-4115-8C66-11B27E8EB729}" dt="2024-08-29T18:04:46.345" v="81" actId="1076"/>
          <ac:picMkLst>
            <pc:docMk/>
            <pc:sldMk cId="0" sldId="256"/>
            <ac:picMk id="67" creationId="{00000000-0000-0000-0000-000000000000}"/>
          </ac:picMkLst>
        </pc:picChg>
        <pc:picChg chg="mod">
          <ac:chgData name="Stephanie Aubert" userId="8e7b5ca3-7cb9-4c98-8a80-0b8123f2533e" providerId="ADAL" clId="{796DBDE0-FAD6-4115-8C66-11B27E8EB729}" dt="2024-08-29T17:57:59.473" v="1" actId="14100"/>
          <ac:picMkLst>
            <pc:docMk/>
            <pc:sldMk cId="0" sldId="256"/>
            <ac:picMk id="68" creationId="{00000000-0000-0000-0000-000000000000}"/>
          </ac:picMkLst>
        </pc:picChg>
      </pc:sldChg>
      <pc:sldChg chg="add del setBg">
        <pc:chgData name="Stephanie Aubert" userId="8e7b5ca3-7cb9-4c98-8a80-0b8123f2533e" providerId="ADAL" clId="{796DBDE0-FAD6-4115-8C66-11B27E8EB729}" dt="2024-08-29T17:58:28.153" v="5" actId="2696"/>
        <pc:sldMkLst>
          <pc:docMk/>
          <pc:sldMk cId="2565665615" sldId="309"/>
        </pc:sldMkLst>
      </pc:sldChg>
      <pc:sldChg chg="modSp add mod">
        <pc:chgData name="Stephanie Aubert" userId="8e7b5ca3-7cb9-4c98-8a80-0b8123f2533e" providerId="ADAL" clId="{796DBDE0-FAD6-4115-8C66-11B27E8EB729}" dt="2024-08-29T18:04:55.012" v="94" actId="1038"/>
        <pc:sldMkLst>
          <pc:docMk/>
          <pc:sldMk cId="2568307561" sldId="309"/>
        </pc:sldMkLst>
        <pc:spChg chg="mod">
          <ac:chgData name="Stephanie Aubert" userId="8e7b5ca3-7cb9-4c98-8a80-0b8123f2533e" providerId="ADAL" clId="{796DBDE0-FAD6-4115-8C66-11B27E8EB729}" dt="2024-08-29T18:04:55.012" v="94" actId="1038"/>
          <ac:spMkLst>
            <pc:docMk/>
            <pc:sldMk cId="2568307561" sldId="309"/>
            <ac:spMk id="6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4dab4f79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4dab4f79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will start a fun new program called “Living with Water”.  These lessons will be a little different from our usual work, and everything you do will be collected in a special work book called a “Water Journal”.  These booklets are yours to keep, so feel free to decorate the front and back cover of your booklets, but please do not write on the pages until we get there as a class.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4dab4f79f0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4dab4f79f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You may be asking yourself, why do I need to know about wetlands?  The answer is because you live in Louisiana!  </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This is a photograph of the Earth that was taken by a satellite in space.  </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green shows happy trees and plants on land, while the blue areas are water.  </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white arrow is pointing to New Orleans, which is along the river bank of the Mississippi River.  The blue-green areas all around the city are actually wetlands!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dc066a9ec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4dc066a9ec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rgbClr val="00629B"/>
              </a:buClr>
              <a:buSzPts val="1200"/>
              <a:buFont typeface="Quicksand"/>
              <a:buChar char="○"/>
            </a:pPr>
            <a:r>
              <a:rPr lang="en" sz="1200">
                <a:solidFill>
                  <a:schemeClr val="dk1"/>
                </a:solidFill>
                <a:latin typeface="Proxima Nova"/>
                <a:ea typeface="Proxima Nova"/>
                <a:cs typeface="Proxima Nova"/>
                <a:sym typeface="Proxima Nova"/>
              </a:rPr>
              <a:t>As you saw on the last slide, Louisiana is surrounded by water!</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In addition to being surrounded by water, we also get a lot of rain storms and hurricanes.  Our state gets 60 inches of rain every year, the second wettest state in the U.S.</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rgbClr val="00629B"/>
              </a:buClr>
              <a:buSzPts val="1200"/>
              <a:buFont typeface="Quicksand"/>
              <a:buChar char="○"/>
            </a:pPr>
            <a:r>
              <a:rPr lang="en" sz="1200">
                <a:solidFill>
                  <a:schemeClr val="dk1"/>
                </a:solidFill>
                <a:latin typeface="Proxima Nova"/>
                <a:ea typeface="Proxima Nova"/>
                <a:cs typeface="Proxima Nova"/>
                <a:sym typeface="Proxima Nova"/>
              </a:rPr>
              <a:t>Louisiana is part of the Mississippi River Delta, meaning our land is built by the Mississippi  River.</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rgbClr val="00629B"/>
              </a:buClr>
              <a:buSzPts val="1200"/>
              <a:buFont typeface="Quicksand"/>
              <a:buChar char="○"/>
            </a:pPr>
            <a:r>
              <a:rPr lang="en" sz="1200">
                <a:solidFill>
                  <a:schemeClr val="dk1"/>
                </a:solidFill>
                <a:latin typeface="Proxima Nova"/>
                <a:ea typeface="Proxima Nova"/>
                <a:cs typeface="Proxima Nova"/>
                <a:sym typeface="Proxima Nova"/>
              </a:rPr>
              <a:t>Louisiana is located at the </a:t>
            </a:r>
            <a:r>
              <a:rPr lang="en" sz="1200" b="1">
                <a:solidFill>
                  <a:schemeClr val="dk1"/>
                </a:solidFill>
                <a:latin typeface="Proxima Nova"/>
                <a:ea typeface="Proxima Nova"/>
                <a:cs typeface="Proxima Nova"/>
                <a:sym typeface="Proxima Nova"/>
              </a:rPr>
              <a:t>mouth</a:t>
            </a:r>
            <a:r>
              <a:rPr lang="en" sz="1200">
                <a:solidFill>
                  <a:schemeClr val="dk1"/>
                </a:solidFill>
                <a:latin typeface="Proxima Nova"/>
                <a:ea typeface="Proxima Nova"/>
                <a:cs typeface="Proxima Nova"/>
                <a:sym typeface="Proxima Nova"/>
              </a:rPr>
              <a:t>, or end, of the Mississippi River.  This river is the largest drainage basin in the United States, so water from all over the country flows downhill into the Mississippi River.</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rgbClr val="00629B"/>
              </a:buClr>
              <a:buSzPts val="1200"/>
              <a:buFont typeface="Quicksand"/>
              <a:buChar char="○"/>
            </a:pPr>
            <a:r>
              <a:rPr lang="en" sz="1200">
                <a:solidFill>
                  <a:schemeClr val="dk1"/>
                </a:solidFill>
                <a:latin typeface="Proxima Nova"/>
                <a:ea typeface="Proxima Nova"/>
                <a:cs typeface="Proxima Nova"/>
                <a:sym typeface="Proxima Nova"/>
              </a:rPr>
              <a:t>The water that flows past New Orleans in the Mississippi River likely started as snow at the top of a mountain thousands of miles to the north of Louisiana. As snow melts, it flows downhill and forms streams, and these streams continue flowing downstream until they join with a bigger stream, river, lake, or ocean.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4dab4f79f0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4dab4f79f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spcBef>
                <a:spcPts val="0"/>
              </a:spcBef>
              <a:spcAft>
                <a:spcPts val="0"/>
              </a:spcAft>
              <a:buClr>
                <a:srgbClr val="00629B"/>
              </a:buClr>
              <a:buSzPts val="1100"/>
              <a:buFont typeface="Quicksand"/>
              <a:buChar char="○"/>
            </a:pPr>
            <a:r>
              <a:rPr lang="en" sz="1200">
                <a:solidFill>
                  <a:schemeClr val="dk1"/>
                </a:solidFill>
                <a:latin typeface="Proxima Nova"/>
                <a:ea typeface="Proxima Nova"/>
                <a:cs typeface="Proxima Nova"/>
                <a:sym typeface="Proxima Nova"/>
              </a:rPr>
              <a:t>The Mississippi River ends at the Gulf of Mexico and all of the river water flows out into the open ocean. At the end of its journey, sediment that was carried within the river either</a:t>
            </a:r>
            <a:endParaRPr sz="1200">
              <a:solidFill>
                <a:schemeClr val="dk1"/>
              </a:solidFill>
              <a:latin typeface="Proxima Nova"/>
              <a:ea typeface="Proxima Nova"/>
              <a:cs typeface="Proxima Nova"/>
              <a:sym typeface="Proxima Nova"/>
            </a:endParaRPr>
          </a:p>
          <a:p>
            <a:pPr marL="1371600" lvl="2" indent="-298450" algn="l" rtl="0">
              <a:spcBef>
                <a:spcPts val="0"/>
              </a:spcBef>
              <a:spcAft>
                <a:spcPts val="0"/>
              </a:spcAft>
              <a:buClr>
                <a:srgbClr val="00629B"/>
              </a:buClr>
              <a:buSzPts val="1100"/>
              <a:buFont typeface="Quicksand"/>
              <a:buChar char="■"/>
            </a:pPr>
            <a:r>
              <a:rPr lang="en" sz="1200">
                <a:solidFill>
                  <a:schemeClr val="dk1"/>
                </a:solidFill>
                <a:latin typeface="Proxima Nova"/>
                <a:ea typeface="Proxima Nova"/>
                <a:cs typeface="Proxima Nova"/>
                <a:sym typeface="Proxima Nova"/>
              </a:rPr>
              <a:t>Continues to float around, making the water a muddy brown color</a:t>
            </a:r>
            <a:endParaRPr sz="1200">
              <a:solidFill>
                <a:schemeClr val="dk1"/>
              </a:solidFill>
              <a:latin typeface="Proxima Nova"/>
              <a:ea typeface="Proxima Nova"/>
              <a:cs typeface="Proxima Nova"/>
              <a:sym typeface="Proxima Nova"/>
            </a:endParaRPr>
          </a:p>
          <a:p>
            <a:pPr marL="1371600" lvl="2" indent="-304800" algn="l" rtl="0">
              <a:spcBef>
                <a:spcPts val="0"/>
              </a:spcBef>
              <a:spcAft>
                <a:spcPts val="0"/>
              </a:spcAft>
              <a:buClr>
                <a:srgbClr val="00629B"/>
              </a:buClr>
              <a:buSzPts val="1200"/>
              <a:buFont typeface="Proxima Nova"/>
              <a:buChar char="■"/>
            </a:pPr>
            <a:r>
              <a:rPr lang="en" sz="1200">
                <a:solidFill>
                  <a:schemeClr val="dk1"/>
                </a:solidFill>
                <a:latin typeface="Proxima Nova"/>
                <a:ea typeface="Proxima Nova"/>
                <a:cs typeface="Proxima Nova"/>
                <a:sym typeface="Proxima Nova"/>
              </a:rPr>
              <a:t>Or </a:t>
            </a:r>
            <a:r>
              <a:rPr lang="en" sz="1200" b="1">
                <a:solidFill>
                  <a:schemeClr val="dk1"/>
                </a:solidFill>
                <a:latin typeface="Proxima Nova"/>
                <a:ea typeface="Proxima Nova"/>
                <a:cs typeface="Proxima Nova"/>
                <a:sym typeface="Proxima Nova"/>
              </a:rPr>
              <a:t>sticks to other sediments</a:t>
            </a:r>
            <a:r>
              <a:rPr lang="en" sz="1200">
                <a:solidFill>
                  <a:schemeClr val="dk1"/>
                </a:solidFill>
                <a:latin typeface="Proxima Nova"/>
                <a:ea typeface="Proxima Nova"/>
                <a:cs typeface="Proxima Nova"/>
                <a:sym typeface="Proxima Nova"/>
              </a:rPr>
              <a:t> and starts to </a:t>
            </a:r>
            <a:r>
              <a:rPr lang="en" sz="1200" b="1">
                <a:solidFill>
                  <a:schemeClr val="dk1"/>
                </a:solidFill>
                <a:latin typeface="Proxima Nova"/>
                <a:ea typeface="Proxima Nova"/>
                <a:cs typeface="Proxima Nova"/>
                <a:sym typeface="Proxima Nova"/>
              </a:rPr>
              <a:t>build land</a:t>
            </a:r>
            <a:endParaRPr sz="1200" b="1">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If Louisiana is shaped like a boot, the toe of that boot is newly built land created by river sediment forming piles at the mouth of the Mississippi River.  Thousands of years ago, the ground we stand on was actually a part of the Gulf of Mexico.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4dab4f79f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4dab4f79f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may be wondering why this is important for you to learn.  Because you live in New Orleans, you are part of Louisiana’s ecosystem too!  An ecosystem is a biological community of interacting organisms and their physical environment.  If one species were to exit the ecosystem, it would have impacts on many other species.  For example, without crabs and crawfish, we would have nothing to eat and people who’s job it is to catch seafood would have to find a new way to make money!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4dab4f79f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4dab4f79f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are some examples of wetland tree species.  The cypress tree is very common around here.  Cypress trees have knees, or roots that grow up from the ground.  Cypress knees are an adaptation that helps the tree to get oxygen from the air when it is underwater.</a:t>
            </a:r>
            <a:endParaRPr/>
          </a:p>
          <a:p>
            <a:pPr marL="0" lvl="0" indent="0" algn="l" rtl="0">
              <a:spcBef>
                <a:spcPts val="0"/>
              </a:spcBef>
              <a:spcAft>
                <a:spcPts val="0"/>
              </a:spcAft>
              <a:buNone/>
            </a:pPr>
            <a:r>
              <a:rPr lang="en"/>
              <a:t>Live oaks are also very common wetland tree species.  You can see Live Oaks along the streets in New Orleans, such as Esplanade and St. Charles Avenues.</a:t>
            </a:r>
            <a:endParaRPr/>
          </a:p>
          <a:p>
            <a:pPr marL="0" lvl="0" indent="0" algn="l" rtl="0">
              <a:spcBef>
                <a:spcPts val="0"/>
              </a:spcBef>
              <a:spcAft>
                <a:spcPts val="0"/>
              </a:spcAft>
              <a:buNone/>
            </a:pPr>
            <a:r>
              <a:rPr lang="en"/>
              <a:t>Willows are another tree species you have likely seen around your neighborhood.  Willows are often called Weeping Willows, because the branches are long and droopy so it looks like the tree is crying.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4dab4f79f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4dab4f79f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may recognize some of these critters from the story Over in the Wetland.  </a:t>
            </a:r>
            <a:endParaRPr/>
          </a:p>
          <a:p>
            <a:pPr marL="457200" lvl="0" indent="-298450" algn="l" rtl="0">
              <a:spcBef>
                <a:spcPts val="0"/>
              </a:spcBef>
              <a:spcAft>
                <a:spcPts val="0"/>
              </a:spcAft>
              <a:buSzPts val="1100"/>
              <a:buChar char="-"/>
            </a:pPr>
            <a:r>
              <a:rPr lang="en"/>
              <a:t>There are so many unique species that live only in Louisiana because we have such a special environment and an abundance of wetlands.  </a:t>
            </a:r>
            <a:endParaRPr/>
          </a:p>
          <a:p>
            <a:pPr marL="457200" lvl="0" indent="-298450" algn="l" rtl="0">
              <a:spcBef>
                <a:spcPts val="0"/>
              </a:spcBef>
              <a:spcAft>
                <a:spcPts val="0"/>
              </a:spcAft>
              <a:buSzPts val="1100"/>
              <a:buChar char="-"/>
            </a:pPr>
            <a:r>
              <a:rPr lang="en"/>
              <a:t>The Roseate Spoonbill is sort of like a local flamingo.  It’s bright pink color comes from all of the seafood and crustaceans that it eats, food that it can find most easily in the wetlands!  The pink color can be considered an adaptation, because many Spoonbills have chosen to live in Louisiana and change colors because their favorite food is plentiful in our wetlands.  </a:t>
            </a:r>
            <a:endParaRPr/>
          </a:p>
          <a:p>
            <a:pPr marL="457200" lvl="0" indent="-298450" algn="l" rtl="0">
              <a:spcBef>
                <a:spcPts val="0"/>
              </a:spcBef>
              <a:spcAft>
                <a:spcPts val="0"/>
              </a:spcAft>
              <a:buSzPts val="1100"/>
              <a:buChar char="-"/>
            </a:pPr>
            <a:r>
              <a:rPr lang="en"/>
              <a:t>Nutria rats are not native to Louisiana, but they’ve chosen to live here because their favorite food is a baby cypress tree and there are more cypress trees in Louisiana wetlands than anywhere else in the U.S.!  Much like their cousin the River otter, nutrias have waxy slick fur so that water slides off of them instead of absorbing into their fur like a wet towel.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4dc066a9ec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4dc066a9e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r>
              <a:rPr lang="en">
                <a:solidFill>
                  <a:schemeClr val="dk1"/>
                </a:solidFill>
              </a:rPr>
              <a:t>As you saw in the story, the American Alligator carries its babies in its mouth to keep them safe during storms.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Alligators have evolved a thick skin to protect them from danger, and they have two sets of eyelids to help protect their eyes while diving.  They have an invisible adaptation as well - a special flap that can seal water out of their ears and make swimming much easier.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Pelicans have funny shaped beaks that help them to scoop up fish from the water while flying in the air. Can you imagine trying to fly and catch a fish at the same time?  Of course, some pelicans are more graceful than others.  In order to protect themselves from getting hurt while flying, Pelicans have a special air sac beneath their skin that inflates before they run into something so that their important organs aren’t hurt even if they have a crash landing.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Can you think of any other adaptations you saw in the story Over in the Wetlands?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8bb2f1a59e_1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8bb2f1a59e_1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Please open your Water Journals to Page 7. Answer the two questions about adaptations.  Remember, humans and animals adapt to their environment by changing things about themselves and the ways they live to survive better.  If you need a hint, read the definitions on page 4.  The next slide will show you some images from Over in the Wetlands to jog your memory.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8bb2f1a59e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8bb2f1a59e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4dc066a9ec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4dc066a9ec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4dab4f79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4dab4f79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will start a fun new program called “Living with Water”.  These lessons will be a little different from our usual work, and everything you do will be collected in a special work book called a “Water Journal”.  These booklets are yours to keep, so feel free to decorate the front and back cover of your booklets, but please do not write on the pages until we get there as a class.  </a:t>
            </a:r>
            <a:endParaRPr/>
          </a:p>
        </p:txBody>
      </p:sp>
    </p:spTree>
    <p:extLst>
      <p:ext uri="{BB962C8B-B14F-4D97-AF65-F5344CB8AC3E}">
        <p14:creationId xmlns:p14="http://schemas.microsoft.com/office/powerpoint/2010/main" val="2202387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bb2f1a59e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bb2f1a59e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will be learning more about what wetlands do.  We already know how they are formed and why they are important here in Louisiana, so today we will talk about the role wetlands play in the ecosystem.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8bb2f1a59e_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8bb2f1a59e_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we get started, please open your Water Journals to page 8 if you’d like to follow along.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8bb2f1a59e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28bb2f1a59e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rgbClr val="00629B"/>
                </a:solidFill>
                <a:latin typeface="Proxima Nova"/>
                <a:ea typeface="Proxima Nova"/>
                <a:cs typeface="Proxima Nova"/>
                <a:sym typeface="Proxima Nova"/>
              </a:rPr>
              <a:t>The most important thing that wetlands do is make it possible for humans to live in coastal areas. But how?  </a:t>
            </a:r>
            <a:endParaRPr sz="1300">
              <a:solidFill>
                <a:srgbClr val="00629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a:solidFill>
                  <a:srgbClr val="00629B"/>
                </a:solidFill>
                <a:latin typeface="Proxima Nova"/>
                <a:ea typeface="Proxima Nova"/>
                <a:cs typeface="Proxima Nova"/>
                <a:sym typeface="Proxima Nova"/>
              </a:rPr>
              <a:t>The spongy soils absorb rainwater that could cause flooding, roots of plants hold sediment together and prevent soil erosion, and wetland trees block hurricane waves from crashing into coastal cities, like New Orleans. </a:t>
            </a:r>
            <a:endParaRPr sz="1300">
              <a:solidFill>
                <a:srgbClr val="00629B"/>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300">
                <a:solidFill>
                  <a:srgbClr val="00629B"/>
                </a:solidFill>
                <a:latin typeface="Proxima Nova"/>
                <a:ea typeface="Proxima Nova"/>
                <a:cs typeface="Proxima Nova"/>
                <a:sym typeface="Proxima Nova"/>
              </a:rPr>
              <a:t>Sadly, many people do not understand the important role that wetlands play in our lives. </a:t>
            </a:r>
            <a:endParaRPr sz="1300">
              <a:latin typeface="Proxima Nova"/>
              <a:ea typeface="Proxima Nova"/>
              <a:cs typeface="Proxima Nova"/>
              <a:sym typeface="Proxima Nov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dc066a9e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4dc066a9e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Proxima Nova"/>
                <a:ea typeface="Proxima Nova"/>
                <a:cs typeface="Proxima Nova"/>
                <a:sym typeface="Proxima Nova"/>
              </a:rPr>
              <a:t>As you will read on page 8 of your Water Journals, the special soils and plants found in wetlands are part of an ecosystem that provides habitat for animals and protection for people.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Loose soils act like a sponge to</a:t>
            </a:r>
            <a:r>
              <a:rPr lang="en" sz="1200" b="1">
                <a:solidFill>
                  <a:schemeClr val="dk1"/>
                </a:solidFill>
                <a:latin typeface="Proxima Nova"/>
                <a:ea typeface="Proxima Nova"/>
                <a:cs typeface="Proxima Nova"/>
                <a:sym typeface="Proxima Nova"/>
              </a:rPr>
              <a:t> absorb water</a:t>
            </a:r>
            <a:r>
              <a:rPr lang="en" sz="1200">
                <a:solidFill>
                  <a:schemeClr val="dk1"/>
                </a:solidFill>
                <a:latin typeface="Proxima Nova"/>
                <a:ea typeface="Proxima Nova"/>
                <a:cs typeface="Proxima Nova"/>
                <a:sym typeface="Proxima Nova"/>
              </a:rPr>
              <a:t> from rainstorms, hurricanes, and floods so that the water doesn’t fill in our cities and homes</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Wetlands </a:t>
            </a:r>
            <a:r>
              <a:rPr lang="en" sz="1200" b="1">
                <a:solidFill>
                  <a:schemeClr val="dk1"/>
                </a:solidFill>
                <a:latin typeface="Proxima Nova"/>
                <a:ea typeface="Proxima Nova"/>
                <a:cs typeface="Proxima Nova"/>
                <a:sym typeface="Proxima Nova"/>
              </a:rPr>
              <a:t>act as a</a:t>
            </a:r>
            <a:r>
              <a:rPr lang="en" sz="1200">
                <a:solidFill>
                  <a:schemeClr val="dk1"/>
                </a:solidFill>
                <a:latin typeface="Proxima Nova"/>
                <a:ea typeface="Proxima Nova"/>
                <a:cs typeface="Proxima Nova"/>
                <a:sym typeface="Proxima Nova"/>
              </a:rPr>
              <a:t> </a:t>
            </a:r>
            <a:r>
              <a:rPr lang="en" sz="1200" b="1">
                <a:solidFill>
                  <a:schemeClr val="dk1"/>
                </a:solidFill>
                <a:latin typeface="Proxima Nova"/>
                <a:ea typeface="Proxima Nova"/>
                <a:cs typeface="Proxima Nova"/>
                <a:sym typeface="Proxima Nova"/>
              </a:rPr>
              <a:t>reservoir</a:t>
            </a:r>
            <a:r>
              <a:rPr lang="en" sz="1200">
                <a:solidFill>
                  <a:schemeClr val="dk1"/>
                </a:solidFill>
                <a:latin typeface="Proxima Nova"/>
                <a:ea typeface="Proxima Nova"/>
                <a:cs typeface="Proxima Nova"/>
                <a:sym typeface="Proxima Nova"/>
              </a:rPr>
              <a:t>, which is basically just a big pool where water is stored until it is needed for drinking or watering crops.</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roots of wetland plants trap dirt, sand, and sediment so that it doesn’t float downstream. As sediment continues to collect and compact, the ground becomes less spongy and more solid. </a:t>
            </a:r>
            <a:endParaRPr sz="1200">
              <a:solidFill>
                <a:schemeClr val="dk1"/>
              </a:solidFill>
              <a:latin typeface="Proxima Nova"/>
              <a:ea typeface="Proxima Nova"/>
              <a:cs typeface="Proxima Nova"/>
              <a:sym typeface="Proxima Nova"/>
            </a:endParaRPr>
          </a:p>
          <a:p>
            <a:pPr marL="1371600" lvl="2" indent="-304800" algn="l" rtl="0">
              <a:spcBef>
                <a:spcPts val="0"/>
              </a:spcBef>
              <a:spcAft>
                <a:spcPts val="0"/>
              </a:spcAft>
              <a:buClr>
                <a:srgbClr val="00629B"/>
              </a:buClr>
              <a:buSzPts val="1200"/>
              <a:buFont typeface="Proxima Nova"/>
              <a:buChar char="■"/>
            </a:pPr>
            <a:r>
              <a:rPr lang="en" sz="1200">
                <a:solidFill>
                  <a:schemeClr val="dk1"/>
                </a:solidFill>
                <a:latin typeface="Proxima Nova"/>
                <a:ea typeface="Proxima Nova"/>
                <a:cs typeface="Proxima Nova"/>
                <a:sym typeface="Proxima Nova"/>
              </a:rPr>
              <a:t>This </a:t>
            </a:r>
            <a:r>
              <a:rPr lang="en" sz="1200" b="1">
                <a:solidFill>
                  <a:schemeClr val="dk1"/>
                </a:solidFill>
                <a:latin typeface="Proxima Nova"/>
                <a:ea typeface="Proxima Nova"/>
                <a:cs typeface="Proxima Nova"/>
                <a:sym typeface="Proxima Nova"/>
              </a:rPr>
              <a:t>prevents soil </a:t>
            </a:r>
            <a:r>
              <a:rPr lang="en" sz="1200" b="1" u="sng">
                <a:solidFill>
                  <a:schemeClr val="dk1"/>
                </a:solidFill>
                <a:latin typeface="Proxima Nova"/>
                <a:ea typeface="Proxima Nova"/>
                <a:cs typeface="Proxima Nova"/>
                <a:sym typeface="Proxima Nova"/>
              </a:rPr>
              <a:t>erosion</a:t>
            </a:r>
            <a:r>
              <a:rPr lang="en" sz="1200" u="sng">
                <a:solidFill>
                  <a:schemeClr val="dk1"/>
                </a:solidFill>
                <a:latin typeface="Proxima Nova"/>
                <a:ea typeface="Proxima Nova"/>
                <a:cs typeface="Proxima Nova"/>
                <a:sym typeface="Proxima Nova"/>
              </a:rPr>
              <a:t> </a:t>
            </a:r>
            <a:r>
              <a:rPr lang="en" sz="1200">
                <a:solidFill>
                  <a:schemeClr val="dk1"/>
                </a:solidFill>
                <a:latin typeface="Proxima Nova"/>
                <a:ea typeface="Proxima Nova"/>
                <a:cs typeface="Proxima Nova"/>
                <a:sym typeface="Proxima Nova"/>
              </a:rPr>
              <a:t>that happens when strong waves crash onto the shore during hurricanes, and it takes dirt out of the water so fish can breathe easily.</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 plants </a:t>
            </a:r>
            <a:r>
              <a:rPr lang="en" sz="1200" b="1" u="sng">
                <a:solidFill>
                  <a:schemeClr val="dk1"/>
                </a:solidFill>
                <a:latin typeface="Proxima Nova"/>
                <a:ea typeface="Proxima Nova"/>
                <a:cs typeface="Proxima Nova"/>
                <a:sym typeface="Proxima Nova"/>
              </a:rPr>
              <a:t>filter </a:t>
            </a:r>
            <a:r>
              <a:rPr lang="en" sz="1200" b="1">
                <a:solidFill>
                  <a:schemeClr val="dk1"/>
                </a:solidFill>
                <a:latin typeface="Proxima Nova"/>
                <a:ea typeface="Proxima Nova"/>
                <a:cs typeface="Proxima Nova"/>
                <a:sym typeface="Proxima Nova"/>
              </a:rPr>
              <a:t>pollutants</a:t>
            </a:r>
            <a:r>
              <a:rPr lang="en" sz="1200">
                <a:solidFill>
                  <a:schemeClr val="dk1"/>
                </a:solidFill>
                <a:latin typeface="Proxima Nova"/>
                <a:ea typeface="Proxima Nova"/>
                <a:cs typeface="Proxima Nova"/>
                <a:sym typeface="Proxima Nova"/>
              </a:rPr>
              <a:t> like nitrogen and phosphorus from farms up river so that water flowing into the Gulf of Mexico is clean and clear.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Wetlands </a:t>
            </a:r>
            <a:r>
              <a:rPr lang="en" sz="1200" b="1">
                <a:solidFill>
                  <a:schemeClr val="dk1"/>
                </a:solidFill>
                <a:latin typeface="Proxima Nova"/>
                <a:ea typeface="Proxima Nova"/>
                <a:cs typeface="Proxima Nova"/>
                <a:sym typeface="Proxima Nova"/>
              </a:rPr>
              <a:t>provide </a:t>
            </a:r>
            <a:r>
              <a:rPr lang="en" sz="1200" b="1" u="sng">
                <a:solidFill>
                  <a:schemeClr val="dk1"/>
                </a:solidFill>
                <a:latin typeface="Proxima Nova"/>
                <a:ea typeface="Proxima Nova"/>
                <a:cs typeface="Proxima Nova"/>
                <a:sym typeface="Proxima Nova"/>
              </a:rPr>
              <a:t>habitat</a:t>
            </a:r>
            <a:r>
              <a:rPr lang="en" sz="1200" u="sng">
                <a:solidFill>
                  <a:schemeClr val="dk1"/>
                </a:solidFill>
                <a:latin typeface="Proxima Nova"/>
                <a:ea typeface="Proxima Nova"/>
                <a:cs typeface="Proxima Nova"/>
                <a:sym typeface="Proxima Nova"/>
              </a:rPr>
              <a:t> </a:t>
            </a:r>
            <a:r>
              <a:rPr lang="en" sz="1200">
                <a:solidFill>
                  <a:schemeClr val="dk1"/>
                </a:solidFill>
                <a:latin typeface="Proxima Nova"/>
                <a:ea typeface="Proxima Nova"/>
                <a:cs typeface="Proxima Nova"/>
                <a:sym typeface="Proxima Nova"/>
              </a:rPr>
              <a:t>for the fish, crabs, and nutria that other creatures eat, and they</a:t>
            </a:r>
            <a:r>
              <a:rPr lang="en" sz="1200" b="1">
                <a:solidFill>
                  <a:schemeClr val="dk1"/>
                </a:solidFill>
                <a:latin typeface="Proxima Nova"/>
                <a:ea typeface="Proxima Nova"/>
                <a:cs typeface="Proxima Nova"/>
                <a:sym typeface="Proxima Nova"/>
              </a:rPr>
              <a:t> create jobs</a:t>
            </a:r>
            <a:r>
              <a:rPr lang="en" sz="1200">
                <a:solidFill>
                  <a:schemeClr val="dk1"/>
                </a:solidFill>
                <a:latin typeface="Proxima Nova"/>
                <a:ea typeface="Proxima Nova"/>
                <a:cs typeface="Proxima Nova"/>
                <a:sym typeface="Proxima Nova"/>
              </a:rPr>
              <a:t> for hunters, fishers, and crabbers. </a:t>
            </a:r>
            <a:br>
              <a:rPr lang="en" sz="1200">
                <a:solidFill>
                  <a:schemeClr val="dk1"/>
                </a:solidFill>
                <a:latin typeface="Proxima Nova"/>
                <a:ea typeface="Proxima Nova"/>
                <a:cs typeface="Proxima Nova"/>
                <a:sym typeface="Proxima Nova"/>
              </a:rPr>
            </a:br>
            <a:endParaRPr sz="1200">
              <a:solidFill>
                <a:schemeClr val="dk1"/>
              </a:solidFill>
              <a:latin typeface="Proxima Nova"/>
              <a:ea typeface="Proxima Nova"/>
              <a:cs typeface="Proxima Nova"/>
              <a:sym typeface="Proxima Nova"/>
            </a:endParaRPr>
          </a:p>
          <a:p>
            <a:pPr marL="914400" lvl="0" indent="0" algn="l" rtl="0">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300">
              <a:solidFill>
                <a:srgbClr val="00629B"/>
              </a:solidFill>
              <a:latin typeface="Proxima Nova"/>
              <a:ea typeface="Proxima Nova"/>
              <a:cs typeface="Proxima Nova"/>
              <a:sym typeface="Proxima Nov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8bb2f1a59e_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8bb2f1a59e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Wetlands are very important for people who live near to bodies of water.  </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In Louisiana, we are surrounded by rivers, bayous, lakes, and the Gulf, so wetlands help us to live with all this water! </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 Unfortunately, many human beings do not understand that wetlands provide protection, and so they destroy these special ecosystems by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u="sng">
                <a:solidFill>
                  <a:schemeClr val="dk1"/>
                </a:solidFill>
                <a:latin typeface="Proxima Nova"/>
                <a:ea typeface="Proxima Nova"/>
                <a:cs typeface="Proxima Nova"/>
                <a:sym typeface="Proxima Nova"/>
              </a:rPr>
              <a:t>Dredging,</a:t>
            </a:r>
            <a:r>
              <a:rPr lang="en" sz="1200">
                <a:solidFill>
                  <a:schemeClr val="dk1"/>
                </a:solidFill>
                <a:latin typeface="Proxima Nova"/>
                <a:ea typeface="Proxima Nova"/>
                <a:cs typeface="Proxima Nova"/>
                <a:sym typeface="Proxima Nova"/>
              </a:rPr>
              <a:t> or removing the fresh river sediment out of wetlands so that it can be used to build land somewhere else. You can see a dredging machine on the right.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or </a:t>
            </a:r>
            <a:r>
              <a:rPr lang="en" sz="1200" u="sng">
                <a:solidFill>
                  <a:schemeClr val="dk1"/>
                </a:solidFill>
                <a:latin typeface="Proxima Nova"/>
                <a:ea typeface="Proxima Nova"/>
                <a:cs typeface="Proxima Nova"/>
                <a:sym typeface="Proxima Nova"/>
              </a:rPr>
              <a:t>filling </a:t>
            </a:r>
            <a:r>
              <a:rPr lang="en" sz="1200">
                <a:solidFill>
                  <a:schemeClr val="dk1"/>
                </a:solidFill>
                <a:latin typeface="Proxima Nova"/>
                <a:ea typeface="Proxima Nova"/>
                <a:cs typeface="Proxima Nova"/>
                <a:sym typeface="Proxima Nova"/>
              </a:rPr>
              <a:t>the spongy wetlands in with rock and concrete so that new buildings can be built where wetlands once were.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304800" algn="l" rtl="0">
              <a:spcBef>
                <a:spcPts val="0"/>
              </a:spcBef>
              <a:spcAft>
                <a:spcPts val="0"/>
              </a:spcAft>
              <a:buClr>
                <a:srgbClr val="00629B"/>
              </a:buClr>
              <a:buSzPts val="1200"/>
              <a:buFont typeface="Proxima Nova"/>
              <a:buChar char="●"/>
            </a:pPr>
            <a:r>
              <a:rPr lang="en" sz="1200" b="1">
                <a:solidFill>
                  <a:srgbClr val="00629B"/>
                </a:solidFill>
                <a:latin typeface="Proxima Nova"/>
                <a:ea typeface="Proxima Nova"/>
                <a:cs typeface="Proxima Nova"/>
                <a:sym typeface="Proxima Nova"/>
              </a:rPr>
              <a:t>Without wetlands to capture and hold water, the chance of flooding in coastal cities increases!</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br>
              <a:rPr lang="en" sz="1200">
                <a:solidFill>
                  <a:schemeClr val="dk1"/>
                </a:solidFill>
                <a:latin typeface="Proxima Nova"/>
                <a:ea typeface="Proxima Nova"/>
                <a:cs typeface="Proxima Nova"/>
                <a:sym typeface="Proxima Nova"/>
              </a:rPr>
            </a:b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8bb2f1a59e_1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8bb2f1a59e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Wetlands are difficult to build in because they are so wet and the soil is often in motion. As cities get bigger, wetlands are often </a:t>
            </a:r>
            <a:r>
              <a:rPr lang="en" sz="1200" b="1">
                <a:solidFill>
                  <a:schemeClr val="dk1"/>
                </a:solidFill>
                <a:latin typeface="Proxima Nova"/>
                <a:ea typeface="Proxima Nova"/>
                <a:cs typeface="Proxima Nova"/>
                <a:sym typeface="Proxima Nova"/>
              </a:rPr>
              <a:t>filled </a:t>
            </a:r>
            <a:r>
              <a:rPr lang="en" sz="1200">
                <a:solidFill>
                  <a:schemeClr val="dk1"/>
                </a:solidFill>
                <a:latin typeface="Proxima Nova"/>
                <a:ea typeface="Proxima Nova"/>
                <a:cs typeface="Proxima Nova"/>
                <a:sym typeface="Proxima Nova"/>
              </a:rPr>
              <a:t>in with concrete to create dry land. Concrete, like rock, does not absorb water.</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image on the right shows New Orleans after Hurricane Katrina.  As you can see, the houses, buildings, roads, and bridges are all under water.  New Orleans was built on top of a filled in wetland, and so when a levee protecting the city broke, the city flooded.  If there were more wetlands within our city, some of this water might have been absorbed safely.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Human beings have also destroyed wetlands by building ditches, shipping canals, and pipelines through the wetlands.  As tunnels are dug from the Gulf through the wetlands, </a:t>
            </a:r>
            <a:r>
              <a:rPr lang="en" sz="1200" b="1">
                <a:solidFill>
                  <a:schemeClr val="dk1"/>
                </a:solidFill>
                <a:latin typeface="Proxima Nova"/>
                <a:ea typeface="Proxima Nova"/>
                <a:cs typeface="Proxima Nova"/>
                <a:sym typeface="Proxima Nova"/>
              </a:rPr>
              <a:t>saltwater</a:t>
            </a:r>
            <a:r>
              <a:rPr lang="en" sz="1200">
                <a:solidFill>
                  <a:schemeClr val="dk1"/>
                </a:solidFill>
                <a:latin typeface="Proxima Nova"/>
                <a:ea typeface="Proxima Nova"/>
                <a:cs typeface="Proxima Nova"/>
                <a:sym typeface="Proxima Nova"/>
              </a:rPr>
              <a:t> from the Gulf of Mexico flows inland through these man-made waterways.  As Saltwater intrudes into the freshwater in the wetlands.  Most wetland plants and animals can not live in salty water, so they have to move or they may die. </a:t>
            </a:r>
            <a:endParaRPr sz="1200">
              <a:solidFill>
                <a:schemeClr val="dk1"/>
              </a:solidFill>
              <a:latin typeface="Proxima Nova"/>
              <a:ea typeface="Proxima Nova"/>
              <a:cs typeface="Proxima Nova"/>
              <a:sym typeface="Proxima Nova"/>
            </a:endParaRPr>
          </a:p>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8bb2f1a59e_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28bb2f1a59e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Over time, human beings have learned a lot about the dangers of the environment and the weather here in South Louisiana.  We have changed the way that we build things so that they are stronger against hurricanes and raised higher against floods.  Just like the plants and animals that live in the Wetlands…</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Human beings have </a:t>
            </a:r>
            <a:r>
              <a:rPr lang="en" sz="1200" b="1">
                <a:solidFill>
                  <a:schemeClr val="dk1"/>
                </a:solidFill>
                <a:latin typeface="Proxima Nova"/>
                <a:ea typeface="Proxima Nova"/>
                <a:cs typeface="Proxima Nova"/>
                <a:sym typeface="Proxima Nova"/>
              </a:rPr>
              <a:t>adapted </a:t>
            </a:r>
            <a:r>
              <a:rPr lang="en" sz="1200">
                <a:solidFill>
                  <a:schemeClr val="dk1"/>
                </a:solidFill>
                <a:latin typeface="Proxima Nova"/>
                <a:ea typeface="Proxima Nova"/>
                <a:cs typeface="Proxima Nova"/>
                <a:sym typeface="Proxima Nova"/>
              </a:rPr>
              <a:t>the way we build our cities so that we can survive in very wet coastal environments.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For example. in Louisiana, we </a:t>
            </a:r>
            <a:r>
              <a:rPr lang="en" sz="1200" b="1">
                <a:solidFill>
                  <a:schemeClr val="dk1"/>
                </a:solidFill>
                <a:latin typeface="Proxima Nova"/>
                <a:ea typeface="Proxima Nova"/>
                <a:cs typeface="Proxima Nova"/>
                <a:sym typeface="Proxima Nova"/>
              </a:rPr>
              <a:t>build our houses on stilts</a:t>
            </a:r>
            <a:r>
              <a:rPr lang="en" sz="1200">
                <a:solidFill>
                  <a:schemeClr val="dk1"/>
                </a:solidFill>
                <a:latin typeface="Proxima Nova"/>
                <a:ea typeface="Proxima Nova"/>
                <a:cs typeface="Proxima Nova"/>
                <a:sym typeface="Proxima Nova"/>
              </a:rPr>
              <a:t> so that they stay dry even when the water from the rivers and bayous gets too high and starts to flood.</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States along the Gulf of Mexico (Texas, Louisiana, Mississippi, Alabama, and Florida) have spent money to</a:t>
            </a:r>
            <a:r>
              <a:rPr lang="en" sz="1200" b="1">
                <a:solidFill>
                  <a:schemeClr val="dk1"/>
                </a:solidFill>
                <a:latin typeface="Proxima Nova"/>
                <a:ea typeface="Proxima Nova"/>
                <a:cs typeface="Proxima Nova"/>
                <a:sym typeface="Proxima Nova"/>
              </a:rPr>
              <a:t> replant wetland trees</a:t>
            </a:r>
            <a:r>
              <a:rPr lang="en" sz="1200">
                <a:solidFill>
                  <a:schemeClr val="dk1"/>
                </a:solidFill>
                <a:latin typeface="Proxima Nova"/>
                <a:ea typeface="Proxima Nova"/>
                <a:cs typeface="Proxima Nova"/>
                <a:sym typeface="Proxima Nova"/>
              </a:rPr>
              <a:t> in areas that were destroyed, as you can see on the right.  These man-made wetlands are a way that humans have adapted.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These states have also </a:t>
            </a:r>
            <a:r>
              <a:rPr lang="en" sz="1200" b="1">
                <a:solidFill>
                  <a:schemeClr val="dk1"/>
                </a:solidFill>
                <a:latin typeface="Proxima Nova"/>
                <a:ea typeface="Proxima Nova"/>
                <a:cs typeface="Proxima Nova"/>
                <a:sym typeface="Proxima Nova"/>
              </a:rPr>
              <a:t>made laws</a:t>
            </a:r>
            <a:r>
              <a:rPr lang="en" sz="1200">
                <a:solidFill>
                  <a:schemeClr val="dk1"/>
                </a:solidFill>
                <a:latin typeface="Proxima Nova"/>
                <a:ea typeface="Proxima Nova"/>
                <a:cs typeface="Proxima Nova"/>
                <a:sym typeface="Proxima Nova"/>
              </a:rPr>
              <a:t> to stop builders from filling in wetlands.</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4dc066a9ec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24dc066a9e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This map shows the amount of land that Louisiana could lose in the next 50 years if we don’t do something to prevent coastal erosion.  The land we may lose is shown is red, and the majority of this land is actually wetland habitats. </a:t>
            </a:r>
            <a:br>
              <a:rPr lang="en" sz="1200">
                <a:solidFill>
                  <a:schemeClr val="dk1"/>
                </a:solidFill>
                <a:latin typeface="Proxima Nova"/>
                <a:ea typeface="Proxima Nova"/>
                <a:cs typeface="Proxima Nova"/>
                <a:sym typeface="Proxima Nova"/>
              </a:rPr>
            </a:br>
            <a:br>
              <a:rPr lang="en" sz="1200">
                <a:solidFill>
                  <a:schemeClr val="dk1"/>
                </a:solidFill>
                <a:latin typeface="Proxima Nova"/>
                <a:ea typeface="Proxima Nova"/>
                <a:cs typeface="Proxima Nova"/>
                <a:sym typeface="Proxima Nova"/>
              </a:rPr>
            </a:br>
            <a:r>
              <a:rPr lang="en" sz="1200">
                <a:solidFill>
                  <a:schemeClr val="dk1"/>
                </a:solidFill>
                <a:latin typeface="Proxima Nova"/>
                <a:ea typeface="Proxima Nova"/>
                <a:cs typeface="Proxima Nova"/>
                <a:sym typeface="Proxima Nova"/>
              </a:rPr>
              <a:t>You may remember from earlier in this lesson that one of the best ways to prevent erosion is to keep your wetland plants happy, so their roots stay strong and hold all of the sediment left by the river together.  Without plant roots to trap and compact the spongy wetland soils, all of that land might wash away into the Gulf of Mexico leaving cities like New Orleans and Baton Rouge unprotected from future hurricanes.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24dc066a9ec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24dc066a9ec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that’s where you all come in!  For this lesson, we will be building our own wetlands, or “swamps in a sack”.  Your design should show off all of the cool facts that you now know about wetlands and the important  roles they play in the ecosystem!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8bb2f1a59e_1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8bb2f1a59e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Please open your Water Journals to Page 10 and read the instructions for building a Swamp in a Sack.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4dc066a9ec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4dc066a9e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 sure to keep your eyes peeled for this little crab wearing an eyepatch.  If you ever see him on the screen, you should know that it is time to work in your Water Journal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8bb2f1a59e_1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8bb2f1a59e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Before you start building, I want to remind you all what we will be doing with your final projects.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When you visit the Louisiana Children’s Museum, we will put your Swamps on LCM’s model River </a:t>
            </a:r>
            <a:r>
              <a:rPr lang="en" sz="1200" b="1">
                <a:solidFill>
                  <a:schemeClr val="dk1"/>
                </a:solidFill>
                <a:latin typeface="Proxima Nova"/>
                <a:ea typeface="Proxima Nova"/>
                <a:cs typeface="Proxima Nova"/>
                <a:sym typeface="Proxima Nova"/>
              </a:rPr>
              <a:t>- called the Sedimentation Table</a:t>
            </a:r>
            <a:endParaRPr sz="1200" b="1">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sedimentation table acts like a river, and so your swamps will act like wetlands for this experiment. </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8bb2f1a59e_1_1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8bb2f1a59e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Here are some photos of the sedimentation table at the Museum.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sedimentation table is like a miniature Mississippi River.  Water flows from a high elevation and moves the sediment down the table.  This models the actions of a river, and over time rivers, islands, bayous, and other water ways are formed.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At the Children’s Museum, we are going to build a miniature city on the sedimentation table, then we will test your swamp in a sack to determine what design is most absorbent and strong.  The goal is to keep the miniature city safe and dry using the man-made wetlands that you and your classmates built!</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8bb2f1a59e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28bb2f1a59e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Here are some examples of Swamps in a Sack that were used last year.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These students determined that rocks were not a good material to use because they aren’t absorbent, whereas Spanish moss was very absorbent.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What items would you use for your Swamp in a Sack?  We have all of the items you can see here, sponges, cotton balls, twine, and string.  What else do you think would be a good material to use?  </a:t>
            </a:r>
            <a:endParaRPr sz="1200">
              <a:solidFill>
                <a:schemeClr val="dk1"/>
              </a:solidFill>
              <a:latin typeface="Proxima Nova"/>
              <a:ea typeface="Proxima Nova"/>
              <a:cs typeface="Proxima Nova"/>
              <a:sym typeface="Proxima Nova"/>
            </a:endParaRPr>
          </a:p>
          <a:p>
            <a:pPr marL="1371600" lvl="2"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Remember, you want your wetland to be absorbent, but also for it to hold together like soil trapped by plant roots. </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4dc066a9ec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4dc066a9e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Your design should include notes about how you want to build your Swamp in A Sack.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You can label the materials you plan to use and where you want to put them, for example.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design on the right side of the screen listed out the steps they would take to build their swamp in order.  </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8bb2f1a59e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8bb2f1a59e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are finally ready to build!  Please open your Water Journals to Page 11.  Draw your swamp in a sack design here, but remember that you can change your design before you actually build your Swamp.  When you’re done, answer the question at the bottom of the page.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8bb2f1a59e_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28bb2f1a59e_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Look back at page 10 if you need help building your swamp in a sack.  </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8bb2f1a59e_1_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8bb2f1a59e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4dc066a9ec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24dc066a9e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8bb2f1a59e_1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8bb2f1a59e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are going to talk about what you will be doing during your field trip to the Children’s Museum.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8bb2f1a59e_1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8bb2f1a59e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you’d like, open our water journals to age 12 to follow along.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4dc066a9ec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4dc066a9ec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reading your water journal, you may see some words you don’t recognize.  If the word is underlined, then you can find out what is means by looking at the “words to know” section at the start of each lesson.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8bb2f1a59e_1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8bb2f1a59e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In a few days, we will be visiting the </a:t>
            </a:r>
            <a:r>
              <a:rPr lang="en" sz="1200" b="1">
                <a:solidFill>
                  <a:schemeClr val="dk1"/>
                </a:solidFill>
                <a:latin typeface="Proxima Nova"/>
                <a:ea typeface="Proxima Nova"/>
                <a:cs typeface="Proxima Nova"/>
                <a:sym typeface="Proxima Nova"/>
              </a:rPr>
              <a:t>Louisiana Children’s Museum</a:t>
            </a:r>
            <a:r>
              <a:rPr lang="en" sz="1200">
                <a:solidFill>
                  <a:schemeClr val="dk1"/>
                </a:solidFill>
                <a:latin typeface="Proxima Nova"/>
                <a:ea typeface="Proxima Nova"/>
                <a:cs typeface="Proxima Nova"/>
                <a:sym typeface="Proxima Nova"/>
              </a:rPr>
              <a:t>!</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The map on </a:t>
            </a:r>
            <a:r>
              <a:rPr lang="en" sz="1200" b="1">
                <a:solidFill>
                  <a:schemeClr val="dk1"/>
                </a:solidFill>
                <a:latin typeface="Proxima Nova"/>
                <a:ea typeface="Proxima Nova"/>
                <a:cs typeface="Proxima Nova"/>
                <a:sym typeface="Proxima Nova"/>
              </a:rPr>
              <a:t>page 13</a:t>
            </a:r>
            <a:r>
              <a:rPr lang="en" sz="1200">
                <a:solidFill>
                  <a:schemeClr val="dk1"/>
                </a:solidFill>
                <a:latin typeface="Proxima Nova"/>
                <a:ea typeface="Proxima Nova"/>
                <a:cs typeface="Proxima Nova"/>
                <a:sym typeface="Proxima Nova"/>
              </a:rPr>
              <a:t> of your Water Journal will help you find your way around the museum.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8bb2f1a59e_1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8bb2f1a59e_1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We are visiting the children’s museum so that you can test your swamp in a sack on the sedimentation table.  While we are at the museum…</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We will </a:t>
            </a:r>
            <a:r>
              <a:rPr lang="en" sz="1200" b="1">
                <a:solidFill>
                  <a:schemeClr val="dk1"/>
                </a:solidFill>
                <a:latin typeface="Proxima Nova"/>
                <a:ea typeface="Proxima Nova"/>
                <a:cs typeface="Proxima Nova"/>
                <a:sym typeface="Proxima Nova"/>
              </a:rPr>
              <a:t>take turns</a:t>
            </a:r>
            <a:r>
              <a:rPr lang="en" sz="1200">
                <a:solidFill>
                  <a:schemeClr val="dk1"/>
                </a:solidFill>
                <a:latin typeface="Proxima Nova"/>
                <a:ea typeface="Proxima Nova"/>
                <a:cs typeface="Proxima Nova"/>
                <a:sym typeface="Proxima Nova"/>
              </a:rPr>
              <a:t> at the Sedimentation Table.  There should be only three groups at the table at a time.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Quicksand"/>
              <a:buChar char="○"/>
            </a:pPr>
            <a:r>
              <a:rPr lang="en" sz="1200" b="1">
                <a:solidFill>
                  <a:schemeClr val="dk1"/>
                </a:solidFill>
                <a:latin typeface="Proxima Nova"/>
                <a:ea typeface="Proxima Nova"/>
                <a:cs typeface="Proxima Nova"/>
                <a:sym typeface="Proxima Nova"/>
              </a:rPr>
              <a:t>Pay attention</a:t>
            </a:r>
            <a:r>
              <a:rPr lang="en" sz="1200">
                <a:solidFill>
                  <a:schemeClr val="dk1"/>
                </a:solidFill>
                <a:latin typeface="Proxima Nova"/>
                <a:ea typeface="Proxima Nova"/>
                <a:cs typeface="Proxima Nova"/>
                <a:sym typeface="Proxima Nova"/>
              </a:rPr>
              <a:t> to your classmates’ Swamp’s to see what designs work best.  Take notes in your water journals during the trip!</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Quicksand"/>
              <a:buChar char="○"/>
            </a:pPr>
            <a:r>
              <a:rPr lang="en" sz="1200">
                <a:solidFill>
                  <a:schemeClr val="dk1"/>
                </a:solidFill>
                <a:latin typeface="Proxima Nova"/>
                <a:ea typeface="Proxima Nova"/>
                <a:cs typeface="Proxima Nova"/>
                <a:sym typeface="Proxima Nova"/>
              </a:rPr>
              <a:t>When not at the Sediment Table, </a:t>
            </a:r>
            <a:r>
              <a:rPr lang="en" sz="1200" b="1">
                <a:solidFill>
                  <a:schemeClr val="dk1"/>
                </a:solidFill>
                <a:latin typeface="Proxima Nova"/>
                <a:ea typeface="Proxima Nova"/>
                <a:cs typeface="Proxima Nova"/>
                <a:sym typeface="Proxima Nova"/>
              </a:rPr>
              <a:t>explore and play</a:t>
            </a:r>
            <a:r>
              <a:rPr lang="en" sz="1200">
                <a:solidFill>
                  <a:schemeClr val="dk1"/>
                </a:solidFill>
                <a:latin typeface="Proxima Nova"/>
                <a:ea typeface="Proxima Nova"/>
                <a:cs typeface="Proxima Nova"/>
                <a:sym typeface="Proxima Nova"/>
              </a:rPr>
              <a:t> in the other galleries of the museum.  There will be a ton for you to do there!</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8bb2f1a59e_1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8bb2f1a59e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If you look at the map on page 13, you can see some of the other exhibits at the museum.</a:t>
            </a:r>
            <a:endParaRPr sz="1200">
              <a:solidFill>
                <a:schemeClr val="dk1"/>
              </a:solidFill>
              <a:latin typeface="Proxima Nova"/>
              <a:ea typeface="Proxima Nova"/>
              <a:cs typeface="Proxima Nova"/>
              <a:sym typeface="Proxima Nova"/>
            </a:endParaRPr>
          </a:p>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Dig into nature is the green area on the first floor.  This is where the sedimentation table is, but there are other fun things to do in this exhibit as well!</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dc066a9ec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4dc066a9e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Upstairs on the second floor in light blue, you will find a giant water table shaped like the Mississippi River.  In this exhibit, you get to control the river!  Just like engineers, there are levees, dams, spillways, and reservoirs for you to open and close in order to change the flow of water.  There is also a miniature Port of New Orleans, where you can import and export items just like cargo captains do on the real Mississippi River.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Check out the definitions on page 12 before we visit the museum if you don’t know what an import or an export is.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24dc066a9ec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24dc066a9e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Also upstairs, shown in dark red on your map, you will be able to Make your Mark.  In this area, you can draw a map that shows what you would do if you were building a city such as New Orleans.  Remember everything you’ve learned about protecting cities from storms and land erosion.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What would you include in your perfect city to make sure that wetlands were protected and people were safe from floods?</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28bb2f1a59e_1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28bb2f1a59e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Before we get to the museum, I want to go over some things you will need to remember.  First of all, you should always wear your walking feet when at the museum.  We don’t want anyone to get hurt by running or jumping!</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You should bring your water journal so that you can take notes and look at your map while at the museum.</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Don’t forget your swamp in a sack!  This is the most important!  Your teachers will help you keep track of all of your things while you play at the museum.</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r>
              <a:rPr lang="en" sz="1200">
                <a:solidFill>
                  <a:schemeClr val="dk1"/>
                </a:solidFill>
                <a:latin typeface="Proxima Nova"/>
                <a:ea typeface="Proxima Nova"/>
                <a:cs typeface="Proxima Nova"/>
                <a:sym typeface="Proxima Nova"/>
              </a:rPr>
              <a:t>Most of all, you should all remember to have fun!  Our class is very lucky to be able to visit the museum and we want to show them our gratitude by having a great time!</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4dc066a9ec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4dc066a9e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8bb2f1a59e_1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8bb2f1a59e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hope you all had an amazing time at the Children’s museum!  Let’s take a minute to reflect on what we we did while we were there.  Does anyone have any stories from the field trip that they’d like to share with the class?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8bb2f1a59e_1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28bb2f1a59e_1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open your Water Journals to page 14.  This blank treasure map shows the layout of the Children’s Museum.  If you can’t remember where things were at the museum, try to figure it out using the clues on the page</a:t>
            </a:r>
            <a:endParaRPr/>
          </a:p>
          <a:p>
            <a:pPr marL="457200" lvl="0" indent="-298450" algn="l" rtl="0">
              <a:spcBef>
                <a:spcPts val="0"/>
              </a:spcBef>
              <a:spcAft>
                <a:spcPts val="0"/>
              </a:spcAft>
              <a:buSzPts val="1100"/>
              <a:buChar char="-"/>
            </a:pPr>
            <a:r>
              <a:rPr lang="en"/>
              <a:t>For example, the squiggly lines show the location of the stairs.</a:t>
            </a:r>
            <a:endParaRPr/>
          </a:p>
          <a:p>
            <a:pPr marL="457200" lvl="0" indent="-298450" algn="l" rtl="0">
              <a:spcBef>
                <a:spcPts val="0"/>
              </a:spcBef>
              <a:spcAft>
                <a:spcPts val="0"/>
              </a:spcAft>
              <a:buSzPts val="1100"/>
              <a:buChar char="-"/>
            </a:pPr>
            <a:r>
              <a:rPr lang="en"/>
              <a:t>The boxes represent the elevators.  Try to remember where you were in relation to the stairs and elevators.</a:t>
            </a:r>
            <a:endParaRPr/>
          </a:p>
          <a:p>
            <a:pPr marL="457200" lvl="0" indent="-298450" algn="l" rtl="0">
              <a:spcBef>
                <a:spcPts val="0"/>
              </a:spcBef>
              <a:spcAft>
                <a:spcPts val="0"/>
              </a:spcAft>
              <a:buSzPts val="1100"/>
              <a:buChar char="-"/>
            </a:pPr>
            <a:r>
              <a:rPr lang="en"/>
              <a:t>If you need an extra memory boost, look back at the map on page 13. </a:t>
            </a: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8bb2f1a59e_1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28bb2f1a59e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you’ve finished your treasure map, answer the questions on page 15 of your Water Journals. </a:t>
            </a:r>
            <a:endParaRPr/>
          </a:p>
          <a:p>
            <a:pPr marL="457200" lvl="0" indent="-298450" algn="l" rtl="0">
              <a:spcBef>
                <a:spcPts val="0"/>
              </a:spcBef>
              <a:spcAft>
                <a:spcPts val="0"/>
              </a:spcAft>
              <a:buSzPts val="1100"/>
              <a:buChar char="-"/>
            </a:pPr>
            <a:r>
              <a:rPr lang="en"/>
              <a:t>Think back to your time at the Sedimentation Table and recall what did and did not work well. </a:t>
            </a:r>
            <a:endParaRPr/>
          </a:p>
          <a:p>
            <a:pPr marL="457200" lvl="0" indent="-298450" algn="l" rtl="0">
              <a:spcBef>
                <a:spcPts val="0"/>
              </a:spcBef>
              <a:spcAft>
                <a:spcPts val="0"/>
              </a:spcAft>
              <a:buSzPts val="1100"/>
              <a:buChar char="-"/>
            </a:pPr>
            <a:r>
              <a:rPr lang="en"/>
              <a:t>Next, think about the ways that humans use the Mississippi River, and ask yourself why they would want to travel up river against the flow of water.  </a:t>
            </a:r>
            <a:endParaRPr/>
          </a:p>
          <a:p>
            <a:pPr marL="457200" lvl="0" indent="-298450" algn="l" rtl="0">
              <a:spcBef>
                <a:spcPts val="0"/>
              </a:spcBef>
              <a:spcAft>
                <a:spcPts val="0"/>
              </a:spcAft>
              <a:buSzPts val="1100"/>
              <a:buChar char="-"/>
            </a:pPr>
            <a:r>
              <a:rPr lang="en"/>
              <a:t>How do humans use the Mississippi River for transporting goods from outside the United States to be sold throughout the nation? </a:t>
            </a:r>
            <a:endParaRPr/>
          </a:p>
          <a:p>
            <a:pPr marL="457200" lvl="0" indent="-298450" algn="l" rtl="0">
              <a:spcBef>
                <a:spcPts val="0"/>
              </a:spcBef>
              <a:spcAft>
                <a:spcPts val="0"/>
              </a:spcAft>
              <a:buSzPts val="1100"/>
              <a:buChar char="-"/>
            </a:pPr>
            <a:r>
              <a:rPr lang="en"/>
              <a:t>Think about how people who don’t live in Louisiana depend on the Mississippi River.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bb2f1a59e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bb2f1a59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it’s time to dive right in!, Please open your Water Journals to page 3.  </a:t>
            </a:r>
            <a:br>
              <a:rPr lang="en"/>
            </a:br>
            <a:br>
              <a:rPr lang="en"/>
            </a:br>
            <a:r>
              <a:rPr lang="en"/>
              <a:t>Do any of you know what a wetland is?  Before you shout out your answers, please write them down in your Water Journals. </a:t>
            </a:r>
            <a:br>
              <a:rPr lang="en"/>
            </a:br>
            <a:r>
              <a:rPr lang="en"/>
              <a:t>Remember, there are no wrong answers to these questions, we just want to see what you already know about wetlands before we start the lesson.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8bb2f1a59e_1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28bb2f1a59e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we’ve learned so much about Louisiana’s environment and the ways that human beings have adapted to it, let’s talk about what that means for you and me!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8bb2f1a59e_1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8bb2f1a59e_1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Please open your Water Journals to page 16 to follow along.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8bb2f1a59e_1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8bb2f1a59e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“Louisiana’s coastal wetlands are the nursery grounds  of the Gulf of Mexico.”  These words are written on the wall of the Louisiana Children’s Museum to remind visitors of the importance of relationship to water.</a:t>
            </a:r>
            <a:br>
              <a:rPr lang="en" sz="1200">
                <a:solidFill>
                  <a:schemeClr val="dk1"/>
                </a:solidFill>
                <a:latin typeface="Proxima Nova"/>
                <a:ea typeface="Proxima Nova"/>
                <a:cs typeface="Proxima Nova"/>
                <a:sym typeface="Proxima Nova"/>
              </a:rPr>
            </a:br>
            <a:br>
              <a:rPr lang="en" sz="1200">
                <a:solidFill>
                  <a:schemeClr val="dk1"/>
                </a:solidFill>
                <a:latin typeface="Proxima Nova"/>
                <a:ea typeface="Proxima Nova"/>
                <a:cs typeface="Proxima Nova"/>
                <a:sym typeface="Proxima Nova"/>
              </a:rPr>
            </a:br>
            <a:r>
              <a:rPr lang="en" sz="1200">
                <a:solidFill>
                  <a:schemeClr val="dk1"/>
                </a:solidFill>
                <a:latin typeface="Proxima Nova"/>
                <a:ea typeface="Proxima Nova"/>
                <a:cs typeface="Proxima Nova"/>
                <a:sym typeface="Proxima Nova"/>
              </a:rPr>
              <a:t>We know that The Mississippi River provides fresh </a:t>
            </a:r>
            <a:r>
              <a:rPr lang="en" sz="1200" u="sng">
                <a:solidFill>
                  <a:schemeClr val="dk1"/>
                </a:solidFill>
                <a:latin typeface="Proxima Nova"/>
                <a:ea typeface="Proxima Nova"/>
                <a:cs typeface="Proxima Nova"/>
                <a:sym typeface="Proxima Nova"/>
              </a:rPr>
              <a:t>sediment</a:t>
            </a:r>
            <a:r>
              <a:rPr lang="en" sz="1200">
                <a:solidFill>
                  <a:schemeClr val="dk1"/>
                </a:solidFill>
                <a:latin typeface="Proxima Nova"/>
                <a:ea typeface="Proxima Nova"/>
                <a:cs typeface="Proxima Nova"/>
                <a:sym typeface="Proxima Nova"/>
              </a:rPr>
              <a:t> and nutrients to the coast of Louisiana, and wetland habitats offer these resources to the special species that thrive in a swampy region. As you’ve learned, human beings have changed the way we build our cities to </a:t>
            </a:r>
            <a:r>
              <a:rPr lang="en" sz="1200" u="sng">
                <a:solidFill>
                  <a:schemeClr val="dk1"/>
                </a:solidFill>
                <a:latin typeface="Proxima Nova"/>
                <a:ea typeface="Proxima Nova"/>
                <a:cs typeface="Proxima Nova"/>
                <a:sym typeface="Proxima Nova"/>
              </a:rPr>
              <a:t>adapt</a:t>
            </a:r>
            <a:r>
              <a:rPr lang="en" sz="1200">
                <a:solidFill>
                  <a:schemeClr val="dk1"/>
                </a:solidFill>
                <a:latin typeface="Proxima Nova"/>
                <a:ea typeface="Proxima Nova"/>
                <a:cs typeface="Proxima Nova"/>
                <a:sym typeface="Proxima Nova"/>
              </a:rPr>
              <a:t> to water using boats, bridges, levees, &amp; man-made wetlands to travel around water and live within it as well.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sz="1200">
                <a:solidFill>
                  <a:schemeClr val="dk1"/>
                </a:solidFill>
                <a:latin typeface="Proxima Nova"/>
                <a:ea typeface="Proxima Nova"/>
                <a:cs typeface="Proxima Nova"/>
                <a:sym typeface="Proxima Nova"/>
              </a:rPr>
              <a:t>On page 16 of your Water Journal, please draw one example that shows how people change the way that water moves.  Think back to your time at the Children’s Museum for clues if you need. </a:t>
            </a:r>
            <a:endParaRPr sz="1200">
              <a:solidFill>
                <a:schemeClr val="dk1"/>
              </a:solidFill>
              <a:latin typeface="Proxima Nova"/>
              <a:ea typeface="Proxima Nova"/>
              <a:cs typeface="Proxima Nova"/>
              <a:sym typeface="Proxima Nov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8bb2f1a59e_1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28bb2f1a59e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Next, pages 17 and 18 of your Water Journal will challenge you to think about WHY human beings behave the way we do.  </a:t>
            </a:r>
            <a:endParaRPr/>
          </a:p>
          <a:p>
            <a:pPr marL="457200" lvl="0" indent="-298450" algn="l" rtl="0">
              <a:spcBef>
                <a:spcPts val="0"/>
              </a:spcBef>
              <a:spcAft>
                <a:spcPts val="0"/>
              </a:spcAft>
              <a:buSzPts val="1100"/>
              <a:buChar char="-"/>
            </a:pPr>
            <a:r>
              <a:rPr lang="en"/>
              <a:t>Why do we want to control the flow of water?  </a:t>
            </a:r>
            <a:endParaRPr/>
          </a:p>
          <a:p>
            <a:pPr marL="457200" lvl="0" indent="-298450" algn="l" rtl="0">
              <a:spcBef>
                <a:spcPts val="0"/>
              </a:spcBef>
              <a:spcAft>
                <a:spcPts val="0"/>
              </a:spcAft>
              <a:buSzPts val="1100"/>
              <a:buChar char="-"/>
            </a:pPr>
            <a:r>
              <a:rPr lang="en"/>
              <a:t>What happens to the Cypress trees and Roseate Spoonbills that live in the wetlands when we change the flow of water too much?  </a:t>
            </a:r>
            <a:endParaRPr/>
          </a:p>
          <a:p>
            <a:pPr marL="457200" lvl="0" indent="-298450" algn="l" rtl="0">
              <a:spcBef>
                <a:spcPts val="0"/>
              </a:spcBef>
              <a:spcAft>
                <a:spcPts val="0"/>
              </a:spcAft>
              <a:buSzPts val="1100"/>
              <a:buChar char="-"/>
            </a:pPr>
            <a:r>
              <a:rPr lang="en"/>
              <a:t>Why is living with water dangerous and </a:t>
            </a:r>
            <a:r>
              <a:rPr lang="en" u="sng"/>
              <a:t>threatening</a:t>
            </a:r>
            <a:r>
              <a:rPr lang="en"/>
              <a:t>?  </a:t>
            </a:r>
            <a:endParaRPr/>
          </a:p>
          <a:p>
            <a:pPr marL="457200" lvl="0" indent="-298450" algn="l" rtl="0">
              <a:spcBef>
                <a:spcPts val="0"/>
              </a:spcBef>
              <a:spcAft>
                <a:spcPts val="0"/>
              </a:spcAft>
              <a:buSzPts val="1100"/>
              <a:buChar char="-"/>
            </a:pPr>
            <a:r>
              <a:rPr lang="en"/>
              <a:t>Why are we lucky to live around so much water, and how can we see water as an </a:t>
            </a:r>
            <a:r>
              <a:rPr lang="en" u="sng"/>
              <a:t>asset</a:t>
            </a:r>
            <a:r>
              <a:rPr lang="en"/>
              <a:t>?</a:t>
            </a:r>
            <a:endParaRPr/>
          </a:p>
          <a:p>
            <a:pPr marL="0" lvl="0" indent="0" algn="l" rtl="0">
              <a:spcBef>
                <a:spcPts val="0"/>
              </a:spcBef>
              <a:spcAft>
                <a:spcPts val="0"/>
              </a:spcAft>
              <a:buNone/>
            </a:pPr>
            <a:endParaRPr/>
          </a:p>
          <a:p>
            <a:pPr marL="0" lvl="0" indent="0" algn="l" rtl="0">
              <a:spcBef>
                <a:spcPts val="0"/>
              </a:spcBef>
              <a:spcAft>
                <a:spcPts val="0"/>
              </a:spcAft>
              <a:buNone/>
            </a:pPr>
            <a:r>
              <a:rPr lang="en"/>
              <a:t>All of these questions ask you to make connections between the place where you live and yourself!  In order to protect the wetlands and save the environment, you need to understand why things are as they are today. </a:t>
            </a:r>
            <a:endParaRPr/>
          </a:p>
          <a:p>
            <a:pPr marL="0" lvl="0" indent="0" algn="l" rtl="0">
              <a:spcBef>
                <a:spcPts val="0"/>
              </a:spcBef>
              <a:spcAft>
                <a:spcPts val="0"/>
              </a:spcAft>
              <a:buNone/>
            </a:pPr>
            <a:r>
              <a:rPr lang="en"/>
              <a:t>Use this space to document your ideas, and remember there are no wrong answers!</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4dc066a9ec_0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24dc066a9ec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4dab4f79f0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4dab4f79f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Wetlands are formed where the ground is underwater for part of the year.</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Wetlands are often found where the land meets the water, at the edge of the sea, ocean, river, pond, bayou, creek, or stream. Wetlands can also form in dry areas where water bubbles up from the ground.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soil in wetlands is loosely packed dirt, sand, and mud.  These soils are porous, which means they can absorb water, unlike the boulders and rocks you will find in places with mountains and high elevation. </a:t>
            </a: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4dab4f79f0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4dab4f79f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Wetland soils are largely made up of </a:t>
            </a:r>
            <a:r>
              <a:rPr lang="en" sz="1200" b="1">
                <a:solidFill>
                  <a:schemeClr val="dk1"/>
                </a:solidFill>
                <a:latin typeface="Proxima Nova"/>
                <a:ea typeface="Proxima Nova"/>
                <a:cs typeface="Proxima Nova"/>
                <a:sym typeface="Proxima Nova"/>
              </a:rPr>
              <a:t>sediment </a:t>
            </a:r>
            <a:r>
              <a:rPr lang="en" sz="1200">
                <a:solidFill>
                  <a:schemeClr val="dk1"/>
                </a:solidFill>
                <a:latin typeface="Proxima Nova"/>
                <a:ea typeface="Proxima Nova"/>
                <a:cs typeface="Proxima Nova"/>
                <a:sym typeface="Proxima Nova"/>
              </a:rPr>
              <a:t>deposited by rivers. Sediment is just sand and soil floating within water.  Rivers carry sediment from the tops of mountains down stream, and the force of the water breaks rocks down into tiny little pebbles and specks of dirt.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When there is a lot of rain, a river can overflow, meaning it spills over its normal boundary known as a </a:t>
            </a:r>
            <a:r>
              <a:rPr lang="en" sz="1200" b="1">
                <a:solidFill>
                  <a:schemeClr val="dk1"/>
                </a:solidFill>
                <a:latin typeface="Proxima Nova"/>
                <a:ea typeface="Proxima Nova"/>
                <a:cs typeface="Proxima Nova"/>
                <a:sym typeface="Proxima Nova"/>
              </a:rPr>
              <a:t>riverbank</a:t>
            </a:r>
            <a:r>
              <a:rPr lang="en" sz="1200">
                <a:solidFill>
                  <a:schemeClr val="dk1"/>
                </a:solidFill>
                <a:latin typeface="Proxima Nova"/>
                <a:ea typeface="Proxima Nova"/>
                <a:cs typeface="Proxima Nova"/>
                <a:sym typeface="Proxima Nova"/>
              </a:rPr>
              <a:t>. When a river overflows, sediment that was once carried in the water might stick to the dry land.  Riverbanks are often taller than surrounding areas, because sediment continues to stick together and build </a:t>
            </a:r>
            <a:r>
              <a:rPr lang="en" sz="1200" b="1">
                <a:solidFill>
                  <a:schemeClr val="dk1"/>
                </a:solidFill>
                <a:latin typeface="Proxima Nova"/>
                <a:ea typeface="Proxima Nova"/>
                <a:cs typeface="Proxima Nova"/>
                <a:sym typeface="Proxima Nova"/>
              </a:rPr>
              <a:t>levees</a:t>
            </a:r>
            <a:r>
              <a:rPr lang="en" sz="1200">
                <a:solidFill>
                  <a:schemeClr val="dk1"/>
                </a:solidFill>
                <a:latin typeface="Proxima Nova"/>
                <a:ea typeface="Proxima Nova"/>
                <a:cs typeface="Proxima Nova"/>
                <a:sym typeface="Proxima Nova"/>
              </a:rPr>
              <a:t>.</a:t>
            </a:r>
            <a:endParaRPr sz="1400">
              <a:solidFill>
                <a:schemeClr val="dk1"/>
              </a:solidFill>
            </a:endParaRPr>
          </a:p>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4dab4f79f0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4dab4f79f0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A levee is basically a hill that forms naturally or is built near to a body of water.  Levees are naturally built adjacent to rivers because rivers leave behind sediment on  the river’s bank when they flood.</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When there is a lot of rain, a river can overflow, meaning it spills over its normal edge, known as a </a:t>
            </a:r>
            <a:r>
              <a:rPr lang="en" sz="1200" b="1">
                <a:solidFill>
                  <a:schemeClr val="dk1"/>
                </a:solidFill>
                <a:latin typeface="Proxima Nova"/>
                <a:ea typeface="Proxima Nova"/>
                <a:cs typeface="Proxima Nova"/>
                <a:sym typeface="Proxima Nova"/>
              </a:rPr>
              <a:t>riverbank</a:t>
            </a:r>
            <a:r>
              <a:rPr lang="en" sz="1200">
                <a:solidFill>
                  <a:schemeClr val="dk1"/>
                </a:solidFill>
                <a:latin typeface="Proxima Nova"/>
                <a:ea typeface="Proxima Nova"/>
                <a:cs typeface="Proxima Nova"/>
                <a:sym typeface="Proxima Nova"/>
              </a:rPr>
              <a:t>. When a river overflows, sediment that was once carried in the water might stick to the dry land.  Riverbanks are often taller than surrounding areas, because sediment continues to stick together and build </a:t>
            </a:r>
            <a:r>
              <a:rPr lang="en" sz="1200" b="1">
                <a:solidFill>
                  <a:schemeClr val="dk1"/>
                </a:solidFill>
                <a:latin typeface="Proxima Nova"/>
                <a:ea typeface="Proxima Nova"/>
                <a:cs typeface="Proxima Nova"/>
                <a:sym typeface="Proxima Nova"/>
              </a:rPr>
              <a:t>levees</a:t>
            </a:r>
            <a:r>
              <a:rPr lang="en" sz="1200">
                <a:solidFill>
                  <a:schemeClr val="dk1"/>
                </a:solidFill>
                <a:latin typeface="Proxima Nova"/>
                <a:ea typeface="Proxima Nova"/>
                <a:cs typeface="Proxima Nova"/>
                <a:sym typeface="Proxima Nova"/>
              </a:rPr>
              <a:t>.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rgbClr val="00629B"/>
                </a:solidFill>
                <a:latin typeface="Proxima Nova"/>
                <a:ea typeface="Proxima Nova"/>
                <a:cs typeface="Proxima Nova"/>
                <a:sym typeface="Proxima Nova"/>
              </a:rPr>
              <a:t>Every time the river floods, the sediment sticks together and the  levee builds a little higher.  Next time, it will take even more water for the river to flood.</a:t>
            </a:r>
            <a:endParaRPr sz="1200">
              <a:solidFill>
                <a:schemeClr val="dk1"/>
              </a:solidFill>
              <a:latin typeface="Proxima Nova"/>
              <a:ea typeface="Proxima Nova"/>
              <a:cs typeface="Proxima Nova"/>
              <a:sym typeface="Proxima Nova"/>
            </a:endParaRPr>
          </a:p>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8bb2f1a59e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8bb2f1a59e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Levees restrict the flow of water, until the levee breaks or is breached, or over filled. </a:t>
            </a:r>
            <a:endParaRPr sz="1200">
              <a:solidFill>
                <a:schemeClr val="dk1"/>
              </a:solidFill>
              <a:latin typeface="Proxima Nova"/>
              <a:ea typeface="Proxima Nova"/>
              <a:cs typeface="Proxima Nova"/>
              <a:sym typeface="Proxima Nova"/>
            </a:endParaRPr>
          </a:p>
          <a:p>
            <a:pPr marL="914400" lvl="1" indent="-304800" algn="l" rtl="0">
              <a:spcBef>
                <a:spcPts val="0"/>
              </a:spcBef>
              <a:spcAft>
                <a:spcPts val="0"/>
              </a:spcAft>
              <a:buClr>
                <a:schemeClr val="dk1"/>
              </a:buClr>
              <a:buSzPts val="1200"/>
              <a:buFont typeface="Proxima Nova"/>
              <a:buChar char="○"/>
            </a:pPr>
            <a:r>
              <a:rPr lang="en" sz="1200">
                <a:solidFill>
                  <a:schemeClr val="dk1"/>
                </a:solidFill>
                <a:latin typeface="Proxima Nova"/>
                <a:ea typeface="Proxima Nova"/>
                <a:cs typeface="Proxima Nova"/>
                <a:sym typeface="Proxima Nova"/>
              </a:rPr>
              <a:t>The levee on the right is a man made levee in New Orleans.  During Hurricane Katrina, this levee was breached and flooded the lower 9th ward community.   </a:t>
            </a:r>
            <a:endParaRPr sz="1200">
              <a:solidFill>
                <a:schemeClr val="dk1"/>
              </a:solidFill>
              <a:latin typeface="Proxima Nova"/>
              <a:ea typeface="Proxima Nova"/>
              <a:cs typeface="Proxima Nova"/>
              <a:sym typeface="Proxima Nova"/>
            </a:endParaRPr>
          </a:p>
          <a:p>
            <a:pPr marL="914400" lvl="0" indent="0" algn="l" rtl="0">
              <a:spcBef>
                <a:spcPts val="0"/>
              </a:spcBef>
              <a:spcAft>
                <a:spcPts val="0"/>
              </a:spcAft>
              <a:buNone/>
            </a:pPr>
            <a:endParaRPr sz="12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300"/>
              <a:buNone/>
              <a:defRPr sz="2300">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61950" algn="ctr">
              <a:spcBef>
                <a:spcPts val="0"/>
              </a:spcBef>
              <a:spcAft>
                <a:spcPts val="0"/>
              </a:spcAft>
              <a:buSzPts val="2100"/>
              <a:buChar char="●"/>
              <a:defRPr/>
            </a:lvl1pPr>
            <a:lvl2pPr marL="914400" lvl="1" indent="-342900" algn="ctr">
              <a:spcBef>
                <a:spcPts val="0"/>
              </a:spcBef>
              <a:spcAft>
                <a:spcPts val="0"/>
              </a:spcAft>
              <a:buSzPts val="1800"/>
              <a:buChar char="○"/>
              <a:defRPr/>
            </a:lvl2pPr>
            <a:lvl3pPr marL="1371600" lvl="2" indent="-336550" algn="ctr">
              <a:spcBef>
                <a:spcPts val="0"/>
              </a:spcBef>
              <a:spcAft>
                <a:spcPts val="0"/>
              </a:spcAft>
              <a:buSzPts val="17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23850" algn="ctr">
              <a:spcBef>
                <a:spcPts val="0"/>
              </a:spcBef>
              <a:spcAft>
                <a:spcPts val="0"/>
              </a:spcAft>
              <a:buSzPts val="1500"/>
              <a:buChar char="■"/>
              <a:defRPr/>
            </a:lvl6pPr>
            <a:lvl7pPr marL="3200400" lvl="6" indent="-323850" algn="ctr">
              <a:spcBef>
                <a:spcPts val="0"/>
              </a:spcBef>
              <a:spcAft>
                <a:spcPts val="0"/>
              </a:spcAft>
              <a:buSzPts val="1500"/>
              <a:buChar char="●"/>
              <a:defRPr/>
            </a:lvl7pPr>
            <a:lvl8pPr marL="3657600" lvl="7" indent="-323850" algn="ctr">
              <a:spcBef>
                <a:spcPts val="0"/>
              </a:spcBef>
              <a:spcAft>
                <a:spcPts val="0"/>
              </a:spcAft>
              <a:buSzPts val="1500"/>
              <a:buChar char="○"/>
              <a:defRPr/>
            </a:lvl8pPr>
            <a:lvl9pPr marL="4114800" lvl="8" indent="-323850" algn="ctr">
              <a:spcBef>
                <a:spcPts val="0"/>
              </a:spcBef>
              <a:spcAft>
                <a:spcPts val="0"/>
              </a:spcAft>
              <a:buSzPts val="15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3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61950">
              <a:spcBef>
                <a:spcPts val="0"/>
              </a:spcBef>
              <a:spcAft>
                <a:spcPts val="0"/>
              </a:spcAft>
              <a:buSzPts val="2100"/>
              <a:buChar char="●"/>
              <a:defRPr/>
            </a:lvl1pPr>
            <a:lvl2pPr marL="914400" lvl="1" indent="-342900">
              <a:spcBef>
                <a:spcPts val="0"/>
              </a:spcBef>
              <a:spcAft>
                <a:spcPts val="0"/>
              </a:spcAft>
              <a:buSzPts val="1800"/>
              <a:buChar char="○"/>
              <a:defRPr/>
            </a:lvl2pPr>
            <a:lvl3pPr marL="1371600" lvl="2" indent="-336550">
              <a:spcBef>
                <a:spcPts val="0"/>
              </a:spcBef>
              <a:spcAft>
                <a:spcPts val="0"/>
              </a:spcAft>
              <a:buSzPts val="17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a:spcBef>
                <a:spcPts val="0"/>
              </a:spcBef>
              <a:spcAft>
                <a:spcPts val="0"/>
              </a:spcAft>
              <a:buSzPts val="33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61950">
              <a:spcBef>
                <a:spcPts val="0"/>
              </a:spcBef>
              <a:spcAft>
                <a:spcPts val="0"/>
              </a:spcAft>
              <a:buClr>
                <a:schemeClr val="lt1"/>
              </a:buClr>
              <a:buSzPts val="2100"/>
              <a:buChar char="●"/>
              <a:defRPr>
                <a:solidFill>
                  <a:schemeClr val="lt1"/>
                </a:solidFill>
              </a:defRPr>
            </a:lvl1pPr>
            <a:lvl2pPr marL="914400" lvl="1" indent="-342900">
              <a:spcBef>
                <a:spcPts val="0"/>
              </a:spcBef>
              <a:spcAft>
                <a:spcPts val="0"/>
              </a:spcAft>
              <a:buClr>
                <a:schemeClr val="lt1"/>
              </a:buClr>
              <a:buSzPts val="1800"/>
              <a:buChar char="○"/>
              <a:defRPr>
                <a:solidFill>
                  <a:schemeClr val="lt1"/>
                </a:solidFill>
              </a:defRPr>
            </a:lvl2pPr>
            <a:lvl3pPr marL="1371600" lvl="2" indent="-336550">
              <a:spcBef>
                <a:spcPts val="0"/>
              </a:spcBef>
              <a:spcAft>
                <a:spcPts val="0"/>
              </a:spcAft>
              <a:buClr>
                <a:schemeClr val="lt1"/>
              </a:buClr>
              <a:buSzPts val="1700"/>
              <a:buChar char="■"/>
              <a:defRPr>
                <a:solidFill>
                  <a:schemeClr val="lt1"/>
                </a:solidFill>
              </a:defRPr>
            </a:lvl3pPr>
            <a:lvl4pPr marL="1828800" lvl="3" indent="-330200">
              <a:spcBef>
                <a:spcPts val="0"/>
              </a:spcBef>
              <a:spcAft>
                <a:spcPts val="0"/>
              </a:spcAft>
              <a:buClr>
                <a:schemeClr val="lt1"/>
              </a:buClr>
              <a:buSzPts val="1600"/>
              <a:buChar char="●"/>
              <a:defRPr>
                <a:solidFill>
                  <a:schemeClr val="lt1"/>
                </a:solidFill>
              </a:defRPr>
            </a:lvl4pPr>
            <a:lvl5pPr marL="2286000" lvl="4" indent="-330200">
              <a:spcBef>
                <a:spcPts val="0"/>
              </a:spcBef>
              <a:spcAft>
                <a:spcPts val="0"/>
              </a:spcAft>
              <a:buClr>
                <a:schemeClr val="lt1"/>
              </a:buClr>
              <a:buSzPts val="1600"/>
              <a:buChar char="○"/>
              <a:defRPr>
                <a:solidFill>
                  <a:schemeClr val="lt1"/>
                </a:solidFill>
              </a:defRPr>
            </a:lvl5pPr>
            <a:lvl6pPr marL="2743200" lvl="5" indent="-323850">
              <a:spcBef>
                <a:spcPts val="0"/>
              </a:spcBef>
              <a:spcAft>
                <a:spcPts val="0"/>
              </a:spcAft>
              <a:buClr>
                <a:schemeClr val="lt1"/>
              </a:buClr>
              <a:buSzPts val="1500"/>
              <a:buChar char="■"/>
              <a:defRPr>
                <a:solidFill>
                  <a:schemeClr val="lt1"/>
                </a:solidFill>
              </a:defRPr>
            </a:lvl6pPr>
            <a:lvl7pPr marL="3200400" lvl="6" indent="-323850">
              <a:spcBef>
                <a:spcPts val="0"/>
              </a:spcBef>
              <a:spcAft>
                <a:spcPts val="0"/>
              </a:spcAft>
              <a:buClr>
                <a:schemeClr val="lt1"/>
              </a:buClr>
              <a:buSzPts val="1500"/>
              <a:buChar char="●"/>
              <a:defRPr>
                <a:solidFill>
                  <a:schemeClr val="lt1"/>
                </a:solidFill>
              </a:defRPr>
            </a:lvl7pPr>
            <a:lvl8pPr marL="3657600" lvl="7" indent="-323850">
              <a:spcBef>
                <a:spcPts val="0"/>
              </a:spcBef>
              <a:spcAft>
                <a:spcPts val="0"/>
              </a:spcAft>
              <a:buClr>
                <a:schemeClr val="lt1"/>
              </a:buClr>
              <a:buSzPts val="1500"/>
              <a:buChar char="○"/>
              <a:defRPr>
                <a:solidFill>
                  <a:schemeClr val="lt1"/>
                </a:solidFill>
              </a:defRPr>
            </a:lvl8pPr>
            <a:lvl9pPr marL="4114800" lvl="8" indent="-323850">
              <a:spcBef>
                <a:spcPts val="0"/>
              </a:spcBef>
              <a:spcAft>
                <a:spcPts val="0"/>
              </a:spcAft>
              <a:buClr>
                <a:schemeClr val="lt1"/>
              </a:buClr>
              <a:buSzPts val="15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lt1"/>
              </a:buClr>
              <a:buSzPts val="3300"/>
              <a:buFont typeface="Quicksand"/>
              <a:buNone/>
              <a:defRPr sz="3300" b="1">
                <a:solidFill>
                  <a:schemeClr val="lt1"/>
                </a:solidFill>
                <a:latin typeface="Quicksand"/>
                <a:ea typeface="Quicksand"/>
                <a:cs typeface="Quicksand"/>
                <a:sym typeface="Quicksand"/>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61950">
              <a:lnSpc>
                <a:spcPct val="115000"/>
              </a:lnSpc>
              <a:spcBef>
                <a:spcPts val="0"/>
              </a:spcBef>
              <a:spcAft>
                <a:spcPts val="0"/>
              </a:spcAft>
              <a:buClr>
                <a:schemeClr val="lt2"/>
              </a:buClr>
              <a:buSzPts val="2100"/>
              <a:buFont typeface="Quicksand"/>
              <a:buChar char="●"/>
              <a:defRPr sz="2100" b="1">
                <a:solidFill>
                  <a:schemeClr val="lt2"/>
                </a:solidFill>
                <a:latin typeface="Quicksand"/>
                <a:ea typeface="Quicksand"/>
                <a:cs typeface="Quicksand"/>
                <a:sym typeface="Quicksand"/>
              </a:defRPr>
            </a:lvl1pPr>
            <a:lvl2pPr marL="914400" lvl="1" indent="-342900">
              <a:lnSpc>
                <a:spcPct val="115000"/>
              </a:lnSpc>
              <a:spcBef>
                <a:spcPts val="0"/>
              </a:spcBef>
              <a:spcAft>
                <a:spcPts val="0"/>
              </a:spcAft>
              <a:buClr>
                <a:schemeClr val="lt2"/>
              </a:buClr>
              <a:buSzPts val="1800"/>
              <a:buFont typeface="Proxima Nova Semibold"/>
              <a:buChar char="○"/>
              <a:defRPr sz="1800">
                <a:solidFill>
                  <a:schemeClr val="lt2"/>
                </a:solidFill>
                <a:latin typeface="Proxima Nova Semibold"/>
                <a:ea typeface="Proxima Nova Semibold"/>
                <a:cs typeface="Proxima Nova Semibold"/>
                <a:sym typeface="Proxima Nova Semibold"/>
              </a:defRPr>
            </a:lvl2pPr>
            <a:lvl3pPr marL="1371600" lvl="2" indent="-336550">
              <a:lnSpc>
                <a:spcPct val="115000"/>
              </a:lnSpc>
              <a:spcBef>
                <a:spcPts val="0"/>
              </a:spcBef>
              <a:spcAft>
                <a:spcPts val="0"/>
              </a:spcAft>
              <a:buClr>
                <a:schemeClr val="lt2"/>
              </a:buClr>
              <a:buSzPts val="1700"/>
              <a:buFont typeface="Proxima Nova"/>
              <a:buChar char="■"/>
              <a:defRPr sz="1700">
                <a:solidFill>
                  <a:schemeClr val="lt2"/>
                </a:solidFill>
                <a:latin typeface="Proxima Nova"/>
                <a:ea typeface="Proxima Nova"/>
                <a:cs typeface="Proxima Nova"/>
                <a:sym typeface="Proxima Nova"/>
              </a:defRPr>
            </a:lvl3pPr>
            <a:lvl4pPr marL="1828800" lvl="3" indent="-330200">
              <a:lnSpc>
                <a:spcPct val="115000"/>
              </a:lnSpc>
              <a:spcBef>
                <a:spcPts val="0"/>
              </a:spcBef>
              <a:spcAft>
                <a:spcPts val="0"/>
              </a:spcAft>
              <a:buClr>
                <a:schemeClr val="lt2"/>
              </a:buClr>
              <a:buSzPts val="1600"/>
              <a:buFont typeface="Proxima Nova"/>
              <a:buChar char="●"/>
              <a:defRPr sz="1600">
                <a:solidFill>
                  <a:schemeClr val="lt2"/>
                </a:solidFill>
                <a:latin typeface="Proxima Nova"/>
                <a:ea typeface="Proxima Nova"/>
                <a:cs typeface="Proxima Nova"/>
                <a:sym typeface="Proxima Nova"/>
              </a:defRPr>
            </a:lvl4pPr>
            <a:lvl5pPr marL="2286000" lvl="4" indent="-330200">
              <a:lnSpc>
                <a:spcPct val="115000"/>
              </a:lnSpc>
              <a:spcBef>
                <a:spcPts val="0"/>
              </a:spcBef>
              <a:spcAft>
                <a:spcPts val="0"/>
              </a:spcAft>
              <a:buClr>
                <a:schemeClr val="lt2"/>
              </a:buClr>
              <a:buSzPts val="1600"/>
              <a:buFont typeface="Proxima Nova"/>
              <a:buChar char="○"/>
              <a:defRPr sz="1600">
                <a:solidFill>
                  <a:schemeClr val="lt2"/>
                </a:solidFill>
                <a:latin typeface="Proxima Nova"/>
                <a:ea typeface="Proxima Nova"/>
                <a:cs typeface="Proxima Nova"/>
                <a:sym typeface="Proxima Nova"/>
              </a:defRPr>
            </a:lvl5pPr>
            <a:lvl6pPr marL="2743200" lvl="5" indent="-323850">
              <a:lnSpc>
                <a:spcPct val="115000"/>
              </a:lnSpc>
              <a:spcBef>
                <a:spcPts val="0"/>
              </a:spcBef>
              <a:spcAft>
                <a:spcPts val="0"/>
              </a:spcAft>
              <a:buClr>
                <a:schemeClr val="lt2"/>
              </a:buClr>
              <a:buSzPts val="1500"/>
              <a:buFont typeface="Proxima Nova"/>
              <a:buChar char="■"/>
              <a:defRPr sz="1500">
                <a:solidFill>
                  <a:schemeClr val="lt2"/>
                </a:solidFill>
                <a:latin typeface="Proxima Nova"/>
                <a:ea typeface="Proxima Nova"/>
                <a:cs typeface="Proxima Nova"/>
                <a:sym typeface="Proxima Nova"/>
              </a:defRPr>
            </a:lvl6pPr>
            <a:lvl7pPr marL="3200400" lvl="6" indent="-323850">
              <a:lnSpc>
                <a:spcPct val="115000"/>
              </a:lnSpc>
              <a:spcBef>
                <a:spcPts val="0"/>
              </a:spcBef>
              <a:spcAft>
                <a:spcPts val="0"/>
              </a:spcAft>
              <a:buClr>
                <a:schemeClr val="lt2"/>
              </a:buClr>
              <a:buSzPts val="1500"/>
              <a:buFont typeface="Proxima Nova"/>
              <a:buChar char="●"/>
              <a:defRPr sz="1500">
                <a:solidFill>
                  <a:schemeClr val="lt2"/>
                </a:solidFill>
                <a:latin typeface="Proxima Nova"/>
                <a:ea typeface="Proxima Nova"/>
                <a:cs typeface="Proxima Nova"/>
                <a:sym typeface="Proxima Nova"/>
              </a:defRPr>
            </a:lvl7pPr>
            <a:lvl8pPr marL="3657600" lvl="7" indent="-323850">
              <a:lnSpc>
                <a:spcPct val="115000"/>
              </a:lnSpc>
              <a:spcBef>
                <a:spcPts val="0"/>
              </a:spcBef>
              <a:spcAft>
                <a:spcPts val="0"/>
              </a:spcAft>
              <a:buClr>
                <a:schemeClr val="lt2"/>
              </a:buClr>
              <a:buSzPts val="1500"/>
              <a:buFont typeface="Proxima Nova"/>
              <a:buChar char="○"/>
              <a:defRPr sz="1500">
                <a:solidFill>
                  <a:schemeClr val="lt2"/>
                </a:solidFill>
                <a:latin typeface="Proxima Nova"/>
                <a:ea typeface="Proxima Nova"/>
                <a:cs typeface="Proxima Nova"/>
                <a:sym typeface="Proxima Nova"/>
              </a:defRPr>
            </a:lvl8pPr>
            <a:lvl9pPr marL="4114800" lvl="8" indent="-323850">
              <a:lnSpc>
                <a:spcPct val="115000"/>
              </a:lnSpc>
              <a:spcBef>
                <a:spcPts val="0"/>
              </a:spcBef>
              <a:spcAft>
                <a:spcPts val="0"/>
              </a:spcAft>
              <a:buClr>
                <a:schemeClr val="lt2"/>
              </a:buClr>
              <a:buSzPts val="1500"/>
              <a:buFont typeface="Proxima Nova"/>
              <a:buChar char="■"/>
              <a:defRPr sz="1500">
                <a:solidFill>
                  <a:schemeClr val="lt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hyperlink" Target="http://www.kanabecswcd.org/wetlands/" TargetMode="Externa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41.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52.jp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4478074" y="109489"/>
            <a:ext cx="4404941" cy="3286647"/>
          </a:xfrm>
          <a:prstGeom prst="rect">
            <a:avLst/>
          </a:prstGeom>
          <a:noFill/>
          <a:ln>
            <a:noFill/>
          </a:ln>
        </p:spPr>
      </p:pic>
      <p:pic>
        <p:nvPicPr>
          <p:cNvPr id="68" name="Google Shape;68;p13"/>
          <p:cNvPicPr preferRelativeResize="0"/>
          <p:nvPr/>
        </p:nvPicPr>
        <p:blipFill>
          <a:blip r:embed="rId4">
            <a:alphaModFix/>
          </a:blip>
          <a:stretch>
            <a:fillRect/>
          </a:stretch>
        </p:blipFill>
        <p:spPr>
          <a:xfrm>
            <a:off x="-1" y="0"/>
            <a:ext cx="4378272" cy="5143500"/>
          </a:xfrm>
          <a:prstGeom prst="rect">
            <a:avLst/>
          </a:prstGeom>
          <a:noFill/>
          <a:ln>
            <a:noFill/>
          </a:ln>
        </p:spPr>
      </p:pic>
      <p:sp>
        <p:nvSpPr>
          <p:cNvPr id="3" name="TextBox 2">
            <a:extLst>
              <a:ext uri="{FF2B5EF4-FFF2-40B4-BE49-F238E27FC236}">
                <a16:creationId xmlns:a16="http://schemas.microsoft.com/office/drawing/2014/main" id="{86DA6F9E-BF5A-F2E5-46E8-163C012D5356}"/>
              </a:ext>
            </a:extLst>
          </p:cNvPr>
          <p:cNvSpPr txBox="1"/>
          <p:nvPr/>
        </p:nvSpPr>
        <p:spPr>
          <a:xfrm>
            <a:off x="4908977" y="4415889"/>
            <a:ext cx="3634575" cy="830997"/>
          </a:xfrm>
          <a:prstGeom prst="rect">
            <a:avLst/>
          </a:prstGeom>
          <a:noFill/>
        </p:spPr>
        <p:txBody>
          <a:bodyPr wrap="square">
            <a:spAutoFit/>
          </a:bodyPr>
          <a:lstStyle/>
          <a:p>
            <a:pPr algn="ctr"/>
            <a:r>
              <a:rPr lang="en-US" sz="1200" dirty="0">
                <a:latin typeface="Proxima Nova" panose="02000506030000020004" pitchFamily="50" charset="0"/>
              </a:rPr>
              <a:t>This project was made possible in part by the Institute of Museum and Library Services: </a:t>
            </a:r>
          </a:p>
          <a:p>
            <a:pPr algn="ctr"/>
            <a:r>
              <a:rPr lang="en-US" sz="1200" dirty="0">
                <a:latin typeface="Proxima Nova" panose="02000506030000020004" pitchFamily="50" charset="0"/>
              </a:rPr>
              <a:t>MA-249538-OMS-21</a:t>
            </a:r>
          </a:p>
          <a:p>
            <a:endParaRPr lang="en-US" sz="1200" dirty="0">
              <a:latin typeface="Proxima Nova" panose="02000506030000020004" pitchFamily="50" charset="0"/>
            </a:endParaRPr>
          </a:p>
        </p:txBody>
      </p:sp>
      <p:pic>
        <p:nvPicPr>
          <p:cNvPr id="9" name="Picture 8" descr="A black and white logo&#10;&#10;Description automatically generated">
            <a:extLst>
              <a:ext uri="{FF2B5EF4-FFF2-40B4-BE49-F238E27FC236}">
                <a16:creationId xmlns:a16="http://schemas.microsoft.com/office/drawing/2014/main" id="{81F546C3-9591-84D5-DBD2-CA7D379C9F69}"/>
              </a:ext>
            </a:extLst>
          </p:cNvPr>
          <p:cNvPicPr>
            <a:picLocks noChangeAspect="1"/>
          </p:cNvPicPr>
          <p:nvPr/>
        </p:nvPicPr>
        <p:blipFill>
          <a:blip r:embed="rId5"/>
          <a:stretch>
            <a:fillRect/>
          </a:stretch>
        </p:blipFill>
        <p:spPr>
          <a:xfrm>
            <a:off x="5306423" y="3396136"/>
            <a:ext cx="2748245" cy="10197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8"/>
        <p:cNvGrpSpPr/>
        <p:nvPr/>
      </p:nvGrpSpPr>
      <p:grpSpPr>
        <a:xfrm>
          <a:off x="0" y="0"/>
          <a:ext cx="0" cy="0"/>
          <a:chOff x="0" y="0"/>
          <a:chExt cx="0" cy="0"/>
        </a:xfrm>
      </p:grpSpPr>
      <p:pic>
        <p:nvPicPr>
          <p:cNvPr id="129" name="Google Shape;129;p21"/>
          <p:cNvPicPr preferRelativeResize="0"/>
          <p:nvPr/>
        </p:nvPicPr>
        <p:blipFill>
          <a:blip r:embed="rId3">
            <a:alphaModFix/>
          </a:blip>
          <a:stretch>
            <a:fillRect/>
          </a:stretch>
        </p:blipFill>
        <p:spPr>
          <a:xfrm>
            <a:off x="712868" y="0"/>
            <a:ext cx="7718266" cy="5143500"/>
          </a:xfrm>
          <a:prstGeom prst="rect">
            <a:avLst/>
          </a:prstGeom>
          <a:noFill/>
          <a:ln>
            <a:noFill/>
          </a:ln>
        </p:spPr>
      </p:pic>
      <p:sp>
        <p:nvSpPr>
          <p:cNvPr id="130" name="Google Shape;130;p21"/>
          <p:cNvSpPr txBox="1">
            <a:spLocks noGrp="1"/>
          </p:cNvSpPr>
          <p:nvPr>
            <p:ph type="ctrTitle" idx="4294967295"/>
          </p:nvPr>
        </p:nvSpPr>
        <p:spPr>
          <a:xfrm>
            <a:off x="6356925" y="1971275"/>
            <a:ext cx="2150400" cy="562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2000"/>
              <a:t>New Orleans</a:t>
            </a:r>
            <a:endParaRPr sz="2000"/>
          </a:p>
        </p:txBody>
      </p:sp>
      <p:sp>
        <p:nvSpPr>
          <p:cNvPr id="131" name="Google Shape;131;p21"/>
          <p:cNvSpPr/>
          <p:nvPr/>
        </p:nvSpPr>
        <p:spPr>
          <a:xfrm rot="10359034">
            <a:off x="5679000" y="2316641"/>
            <a:ext cx="931049" cy="138535"/>
          </a:xfrm>
          <a:prstGeom prst="rightArrow">
            <a:avLst>
              <a:gd name="adj1" fmla="val 50000"/>
              <a:gd name="adj2" fmla="val 50000"/>
            </a:avLst>
          </a:prstGeom>
          <a:solidFill>
            <a:schemeClr val="accent2"/>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5"/>
        <p:cNvGrpSpPr/>
        <p:nvPr/>
      </p:nvGrpSpPr>
      <p:grpSpPr>
        <a:xfrm>
          <a:off x="0" y="0"/>
          <a:ext cx="0" cy="0"/>
          <a:chOff x="0" y="0"/>
          <a:chExt cx="0" cy="0"/>
        </a:xfrm>
      </p:grpSpPr>
      <p:sp>
        <p:nvSpPr>
          <p:cNvPr id="136" name="Google Shape;136;p22"/>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37" name="Google Shape;137;p22"/>
          <p:cNvSpPr txBox="1">
            <a:spLocks noGrp="1"/>
          </p:cNvSpPr>
          <p:nvPr>
            <p:ph type="ctrTitle" idx="4294967295"/>
          </p:nvPr>
        </p:nvSpPr>
        <p:spPr>
          <a:xfrm>
            <a:off x="221150" y="509525"/>
            <a:ext cx="6793500" cy="970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Why are there so many wetlands in Louisiana?</a:t>
            </a:r>
            <a:endParaRPr sz="3888">
              <a:solidFill>
                <a:schemeClr val="dk1"/>
              </a:solidFill>
            </a:endParaRPr>
          </a:p>
        </p:txBody>
      </p:sp>
      <p:sp>
        <p:nvSpPr>
          <p:cNvPr id="138" name="Google Shape;138;p22"/>
          <p:cNvSpPr txBox="1"/>
          <p:nvPr/>
        </p:nvSpPr>
        <p:spPr>
          <a:xfrm>
            <a:off x="130675" y="1244725"/>
            <a:ext cx="5149500" cy="3232500"/>
          </a:xfrm>
          <a:prstGeom prst="rect">
            <a:avLst/>
          </a:prstGeom>
          <a:noFill/>
          <a:ln>
            <a:noFill/>
          </a:ln>
        </p:spPr>
        <p:txBody>
          <a:bodyPr spcFirstLastPara="1" wrap="square" lIns="91425" tIns="91425" rIns="85625" bIns="91425" anchor="t" anchorCtr="0">
            <a:spAutoFit/>
          </a:bodyPr>
          <a:lstStyle/>
          <a:p>
            <a:pPr marL="457200" lvl="0" indent="0" algn="l" rtl="0">
              <a:spcBef>
                <a:spcPts val="0"/>
              </a:spcBef>
              <a:spcAft>
                <a:spcPts val="0"/>
              </a:spcAft>
              <a:buNone/>
            </a:pP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Louisiana is surrounded by </a:t>
            </a:r>
            <a:r>
              <a:rPr lang="en" sz="2200" b="1">
                <a:solidFill>
                  <a:schemeClr val="dk2"/>
                </a:solidFill>
                <a:latin typeface="Quicksand"/>
                <a:ea typeface="Quicksand"/>
                <a:cs typeface="Quicksand"/>
                <a:sym typeface="Quicksand"/>
              </a:rPr>
              <a:t>water</a:t>
            </a:r>
            <a:endParaRPr sz="2200" b="1">
              <a:solidFill>
                <a:schemeClr val="dk2"/>
              </a:solidFill>
              <a:latin typeface="Quicksand"/>
              <a:ea typeface="Quicksand"/>
              <a:cs typeface="Quicksand"/>
              <a:sym typeface="Quicksand"/>
            </a:endParaRPr>
          </a:p>
          <a:p>
            <a:pPr marL="914400" lvl="1"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bayou, lake, marsh, the Gulf…</a:t>
            </a:r>
            <a:br>
              <a:rPr lang="en" sz="2200" b="1">
                <a:solidFill>
                  <a:schemeClr val="dk2"/>
                </a:solidFill>
                <a:latin typeface="Quicksand"/>
                <a:ea typeface="Quicksand"/>
                <a:cs typeface="Quicksand"/>
                <a:sym typeface="Quicksand"/>
              </a:rPr>
            </a:br>
            <a:endParaRPr sz="2200" b="1">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 are located at the </a:t>
            </a:r>
            <a:r>
              <a:rPr lang="en" sz="2200" b="1" u="sng">
                <a:solidFill>
                  <a:schemeClr val="dk2"/>
                </a:solidFill>
                <a:latin typeface="Quicksand"/>
                <a:ea typeface="Quicksand"/>
                <a:cs typeface="Quicksand"/>
                <a:sym typeface="Quicksand"/>
              </a:rPr>
              <a:t>mouth</a:t>
            </a:r>
            <a:r>
              <a:rPr lang="en" sz="2200">
                <a:solidFill>
                  <a:schemeClr val="dk2"/>
                </a:solidFill>
                <a:latin typeface="Quicksand"/>
                <a:ea typeface="Quicksand"/>
                <a:cs typeface="Quicksand"/>
                <a:sym typeface="Quicksand"/>
              </a:rPr>
              <a:t> of the Mississippi River, so water from across the nation passes by New Orleans as it drains into </a:t>
            </a:r>
            <a:br>
              <a:rPr lang="en" sz="2200">
                <a:solidFill>
                  <a:schemeClr val="dk2"/>
                </a:solidFill>
                <a:latin typeface="Quicksand"/>
                <a:ea typeface="Quicksand"/>
                <a:cs typeface="Quicksand"/>
                <a:sym typeface="Quicksand"/>
              </a:rPr>
            </a:br>
            <a:r>
              <a:rPr lang="en" sz="2200" b="1">
                <a:solidFill>
                  <a:schemeClr val="dk2"/>
                </a:solidFill>
                <a:latin typeface="Quicksand"/>
                <a:ea typeface="Quicksand"/>
                <a:cs typeface="Quicksand"/>
                <a:sym typeface="Quicksand"/>
              </a:rPr>
              <a:t>the Gulf of Mexico</a:t>
            </a:r>
            <a:r>
              <a:rPr lang="en" sz="2200">
                <a:solidFill>
                  <a:schemeClr val="dk2"/>
                </a:solidFill>
                <a:latin typeface="Quicksand"/>
                <a:ea typeface="Quicksand"/>
                <a:cs typeface="Quicksand"/>
                <a:sym typeface="Quicksand"/>
              </a:rPr>
              <a:t>. </a:t>
            </a:r>
            <a:endParaRPr sz="2200">
              <a:solidFill>
                <a:schemeClr val="dk2"/>
              </a:solidFill>
              <a:latin typeface="Quicksand"/>
              <a:ea typeface="Quicksand"/>
              <a:cs typeface="Quicksand"/>
              <a:sym typeface="Quicksand"/>
            </a:endParaRPr>
          </a:p>
        </p:txBody>
      </p:sp>
      <p:pic>
        <p:nvPicPr>
          <p:cNvPr id="139" name="Google Shape;139;p22"/>
          <p:cNvPicPr preferRelativeResize="0"/>
          <p:nvPr/>
        </p:nvPicPr>
        <p:blipFill>
          <a:blip r:embed="rId3">
            <a:alphaModFix/>
          </a:blip>
          <a:stretch>
            <a:fillRect/>
          </a:stretch>
        </p:blipFill>
        <p:spPr>
          <a:xfrm>
            <a:off x="5424281" y="1802600"/>
            <a:ext cx="3578394" cy="3070650"/>
          </a:xfrm>
          <a:prstGeom prst="rect">
            <a:avLst/>
          </a:prstGeom>
          <a:noFill/>
          <a:ln>
            <a:noFill/>
          </a:ln>
        </p:spPr>
      </p:pic>
      <p:pic>
        <p:nvPicPr>
          <p:cNvPr id="140" name="Google Shape;140;p22"/>
          <p:cNvPicPr preferRelativeResize="0"/>
          <p:nvPr/>
        </p:nvPicPr>
        <p:blipFill>
          <a:blip r:embed="rId4">
            <a:alphaModFix/>
          </a:blip>
          <a:stretch>
            <a:fillRect/>
          </a:stretch>
        </p:blipFill>
        <p:spPr>
          <a:xfrm>
            <a:off x="7446475" y="106850"/>
            <a:ext cx="1556200" cy="15433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sp>
        <p:nvSpPr>
          <p:cNvPr id="145" name="Google Shape;145;p23"/>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46" name="Google Shape;146;p23"/>
          <p:cNvSpPr txBox="1">
            <a:spLocks noGrp="1"/>
          </p:cNvSpPr>
          <p:nvPr>
            <p:ph type="ctrTitle" idx="4294967295"/>
          </p:nvPr>
        </p:nvSpPr>
        <p:spPr>
          <a:xfrm>
            <a:off x="249650" y="176950"/>
            <a:ext cx="6793500" cy="122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How do rivers build land?</a:t>
            </a:r>
            <a:endParaRPr sz="3888">
              <a:solidFill>
                <a:schemeClr val="dk1"/>
              </a:solidFill>
            </a:endParaRPr>
          </a:p>
        </p:txBody>
      </p:sp>
      <p:pic>
        <p:nvPicPr>
          <p:cNvPr id="147" name="Google Shape;147;p23"/>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148" name="Google Shape;148;p23"/>
          <p:cNvPicPr preferRelativeResize="0"/>
          <p:nvPr/>
        </p:nvPicPr>
        <p:blipFill rotWithShape="1">
          <a:blip r:embed="rId4">
            <a:alphaModFix/>
          </a:blip>
          <a:srcRect b="5749"/>
          <a:stretch/>
        </p:blipFill>
        <p:spPr>
          <a:xfrm>
            <a:off x="362875" y="2533525"/>
            <a:ext cx="8418250" cy="2616025"/>
          </a:xfrm>
          <a:prstGeom prst="rect">
            <a:avLst/>
          </a:prstGeom>
          <a:noFill/>
          <a:ln>
            <a:noFill/>
          </a:ln>
        </p:spPr>
      </p:pic>
      <p:sp>
        <p:nvSpPr>
          <p:cNvPr id="149" name="Google Shape;149;p23"/>
          <p:cNvSpPr txBox="1"/>
          <p:nvPr/>
        </p:nvSpPr>
        <p:spPr>
          <a:xfrm>
            <a:off x="130675" y="1400950"/>
            <a:ext cx="8871900" cy="1877700"/>
          </a:xfrm>
          <a:prstGeom prst="rect">
            <a:avLst/>
          </a:prstGeom>
          <a:noFill/>
          <a:ln>
            <a:noFill/>
          </a:ln>
        </p:spPr>
        <p:txBody>
          <a:bodyPr spcFirstLastPara="1" wrap="square" lIns="91425" tIns="91425" rIns="85625" bIns="91425" anchor="t" anchorCtr="0">
            <a:spAutoFit/>
          </a:bodyPr>
          <a:lstStyle/>
          <a:p>
            <a:pPr marL="0" lvl="0" indent="0" algn="l" rtl="0">
              <a:spcBef>
                <a:spcPts val="0"/>
              </a:spcBef>
              <a:spcAft>
                <a:spcPts val="0"/>
              </a:spcAft>
              <a:buNone/>
            </a:pPr>
            <a:r>
              <a:rPr lang="en" sz="2200">
                <a:solidFill>
                  <a:schemeClr val="dk2"/>
                </a:solidFill>
                <a:latin typeface="Quicksand"/>
                <a:ea typeface="Quicksand"/>
                <a:cs typeface="Quicksand"/>
                <a:sym typeface="Quicksand"/>
              </a:rPr>
              <a:t> </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Thousands of years ago, the ground we stand on </a:t>
            </a:r>
            <a:br>
              <a:rPr lang="en" sz="2200">
                <a:solidFill>
                  <a:schemeClr val="dk2"/>
                </a:solidFill>
                <a:latin typeface="Quicksand"/>
                <a:ea typeface="Quicksand"/>
                <a:cs typeface="Quicksand"/>
                <a:sym typeface="Quicksand"/>
              </a:rPr>
            </a:br>
            <a:r>
              <a:rPr lang="en" sz="2200">
                <a:solidFill>
                  <a:schemeClr val="dk2"/>
                </a:solidFill>
                <a:latin typeface="Quicksand"/>
                <a:ea typeface="Quicksand"/>
                <a:cs typeface="Quicksand"/>
                <a:sym typeface="Quicksand"/>
              </a:rPr>
              <a:t>was actually a part of the Gulf of Mexico.  </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The Mississippi River left sediment at its mouth and built land. </a:t>
            </a:r>
            <a:endParaRPr sz="2200">
              <a:solidFill>
                <a:schemeClr val="dk2"/>
              </a:solidFill>
              <a:latin typeface="Quicksand"/>
              <a:ea typeface="Quicksand"/>
              <a:cs typeface="Quicksand"/>
              <a:sym typeface="Quicksand"/>
            </a:endParaRPr>
          </a:p>
          <a:p>
            <a:pPr marL="0" lvl="0" indent="0" algn="l" rtl="0">
              <a:spcBef>
                <a:spcPts val="0"/>
              </a:spcBef>
              <a:spcAft>
                <a:spcPts val="0"/>
              </a:spcAft>
              <a:buNone/>
            </a:pPr>
            <a:endParaRPr sz="2200">
              <a:solidFill>
                <a:schemeClr val="dk2"/>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3"/>
        <p:cNvGrpSpPr/>
        <p:nvPr/>
      </p:nvGrpSpPr>
      <p:grpSpPr>
        <a:xfrm>
          <a:off x="0" y="0"/>
          <a:ext cx="0" cy="0"/>
          <a:chOff x="0" y="0"/>
          <a:chExt cx="0" cy="0"/>
        </a:xfrm>
      </p:grpSpPr>
      <p:sp>
        <p:nvSpPr>
          <p:cNvPr id="154" name="Google Shape;154;p24"/>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55" name="Google Shape;155;p24"/>
          <p:cNvSpPr txBox="1">
            <a:spLocks noGrp="1"/>
          </p:cNvSpPr>
          <p:nvPr>
            <p:ph type="ctrTitle" idx="4294967295"/>
          </p:nvPr>
        </p:nvSpPr>
        <p:spPr>
          <a:xfrm>
            <a:off x="249650" y="252450"/>
            <a:ext cx="6793500" cy="122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Why are wetlands important?</a:t>
            </a:r>
            <a:endParaRPr sz="3888">
              <a:solidFill>
                <a:schemeClr val="dk1"/>
              </a:solidFill>
            </a:endParaRPr>
          </a:p>
        </p:txBody>
      </p:sp>
      <p:pic>
        <p:nvPicPr>
          <p:cNvPr id="156" name="Google Shape;156;p24"/>
          <p:cNvPicPr preferRelativeResize="0"/>
          <p:nvPr/>
        </p:nvPicPr>
        <p:blipFill>
          <a:blip r:embed="rId3">
            <a:alphaModFix/>
          </a:blip>
          <a:stretch>
            <a:fillRect/>
          </a:stretch>
        </p:blipFill>
        <p:spPr>
          <a:xfrm>
            <a:off x="7446475" y="106850"/>
            <a:ext cx="1556200" cy="1543351"/>
          </a:xfrm>
          <a:prstGeom prst="rect">
            <a:avLst/>
          </a:prstGeom>
          <a:noFill/>
          <a:ln>
            <a:noFill/>
          </a:ln>
        </p:spPr>
      </p:pic>
      <p:sp>
        <p:nvSpPr>
          <p:cNvPr id="157" name="Google Shape;157;p24"/>
          <p:cNvSpPr txBox="1"/>
          <p:nvPr/>
        </p:nvSpPr>
        <p:spPr>
          <a:xfrm>
            <a:off x="448500" y="1728900"/>
            <a:ext cx="8247000" cy="3232500"/>
          </a:xfrm>
          <a:prstGeom prst="rect">
            <a:avLst/>
          </a:prstGeom>
          <a:noFill/>
          <a:ln>
            <a:noFill/>
          </a:ln>
        </p:spPr>
        <p:txBody>
          <a:bodyPr spcFirstLastPara="1" wrap="square" lIns="91425" tIns="91425" rIns="85625" bIns="91425" anchor="t" anchorCtr="0">
            <a:spAutoFit/>
          </a:bodyPr>
          <a:lstStyle/>
          <a:p>
            <a:pPr marL="457200" lvl="0" indent="-368300" algn="l" rtl="0">
              <a:spcBef>
                <a:spcPts val="0"/>
              </a:spcBef>
              <a:spcAft>
                <a:spcPts val="0"/>
              </a:spcAft>
              <a:buClr>
                <a:schemeClr val="dk2"/>
              </a:buClr>
              <a:buSzPts val="2200"/>
              <a:buFont typeface="Quicksand"/>
              <a:buChar char="●"/>
            </a:pPr>
            <a:r>
              <a:rPr lang="en" sz="2200" b="1">
                <a:solidFill>
                  <a:schemeClr val="dk2"/>
                </a:solidFill>
                <a:latin typeface="Quicksand"/>
                <a:ea typeface="Quicksand"/>
                <a:cs typeface="Quicksand"/>
                <a:sym typeface="Quicksand"/>
              </a:rPr>
              <a:t>All species play an important role in the </a:t>
            </a:r>
            <a:r>
              <a:rPr lang="en" sz="2200" b="1" u="sng">
                <a:solidFill>
                  <a:schemeClr val="dk2"/>
                </a:solidFill>
                <a:latin typeface="Quicksand"/>
                <a:ea typeface="Quicksand"/>
                <a:cs typeface="Quicksand"/>
                <a:sym typeface="Quicksand"/>
              </a:rPr>
              <a:t>ecosystem</a:t>
            </a:r>
            <a:r>
              <a:rPr lang="en" sz="2200" b="1">
                <a:solidFill>
                  <a:schemeClr val="dk2"/>
                </a:solidFill>
                <a:latin typeface="Quicksand"/>
                <a:ea typeface="Quicksand"/>
                <a:cs typeface="Quicksand"/>
                <a:sym typeface="Quicksand"/>
              </a:rPr>
              <a:t>.  </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River sediment is full of fresh nutrients that plants, bugs, and animals feed off of. </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Wetlands provide special habitat for unique species that are happiest living in very wet landscapes. </a:t>
            </a:r>
            <a:endParaRPr sz="2200">
              <a:solidFill>
                <a:schemeClr val="dk2"/>
              </a:solidFill>
              <a:latin typeface="Quicksand"/>
              <a:ea typeface="Quicksand"/>
              <a:cs typeface="Quicksand"/>
              <a:sym typeface="Quicksand"/>
            </a:endParaRPr>
          </a:p>
          <a:p>
            <a:pPr marL="0" lvl="0" indent="0" algn="l" rtl="0">
              <a:spcBef>
                <a:spcPts val="0"/>
              </a:spcBef>
              <a:spcAft>
                <a:spcPts val="0"/>
              </a:spcAft>
              <a:buNone/>
            </a:pPr>
            <a:endParaRPr sz="2200" b="1">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Without wetlands, our cities lose </a:t>
            </a:r>
            <a:r>
              <a:rPr lang="en" sz="2200" b="1">
                <a:solidFill>
                  <a:schemeClr val="dk2"/>
                </a:solidFill>
                <a:latin typeface="Quicksand"/>
                <a:ea typeface="Quicksand"/>
                <a:cs typeface="Quicksand"/>
                <a:sym typeface="Quicksand"/>
              </a:rPr>
              <a:t>storm protection</a:t>
            </a:r>
            <a:r>
              <a:rPr lang="en" sz="2200">
                <a:solidFill>
                  <a:schemeClr val="dk2"/>
                </a:solidFill>
                <a:latin typeface="Quicksand"/>
                <a:ea typeface="Quicksand"/>
                <a:cs typeface="Quicksand"/>
                <a:sym typeface="Quicksand"/>
              </a:rPr>
              <a:t>, human beings lose access to the </a:t>
            </a:r>
            <a:r>
              <a:rPr lang="en" sz="2200" b="1">
                <a:solidFill>
                  <a:schemeClr val="dk2"/>
                </a:solidFill>
                <a:latin typeface="Quicksand"/>
                <a:ea typeface="Quicksand"/>
                <a:cs typeface="Quicksand"/>
                <a:sym typeface="Quicksand"/>
              </a:rPr>
              <a:t>delicious seafood</a:t>
            </a:r>
            <a:r>
              <a:rPr lang="en" sz="2200">
                <a:solidFill>
                  <a:schemeClr val="dk2"/>
                </a:solidFill>
                <a:latin typeface="Quicksand"/>
                <a:ea typeface="Quicksand"/>
                <a:cs typeface="Quicksand"/>
                <a:sym typeface="Quicksand"/>
              </a:rPr>
              <a:t> that we catch and eat, and the </a:t>
            </a:r>
            <a:r>
              <a:rPr lang="en" sz="2200" b="1">
                <a:solidFill>
                  <a:schemeClr val="dk2"/>
                </a:solidFill>
                <a:latin typeface="Quicksand"/>
                <a:ea typeface="Quicksand"/>
                <a:cs typeface="Quicksand"/>
                <a:sym typeface="Quicksand"/>
              </a:rPr>
              <a:t>shrimpers and loggers</a:t>
            </a:r>
            <a:r>
              <a:rPr lang="en" sz="2200">
                <a:solidFill>
                  <a:schemeClr val="dk2"/>
                </a:solidFill>
                <a:latin typeface="Quicksand"/>
                <a:ea typeface="Quicksand"/>
                <a:cs typeface="Quicksand"/>
                <a:sym typeface="Quicksand"/>
              </a:rPr>
              <a:t> lose their jobs!</a:t>
            </a:r>
            <a:endParaRPr sz="2200">
              <a:solidFill>
                <a:schemeClr val="dk2"/>
              </a:solidFill>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25"/>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pic>
        <p:nvPicPr>
          <p:cNvPr id="163" name="Google Shape;163;p25"/>
          <p:cNvPicPr preferRelativeResize="0"/>
          <p:nvPr/>
        </p:nvPicPr>
        <p:blipFill rotWithShape="1">
          <a:blip r:embed="rId3">
            <a:alphaModFix/>
          </a:blip>
          <a:srcRect l="11401" t="4856" r="5250" b="7161"/>
          <a:stretch/>
        </p:blipFill>
        <p:spPr>
          <a:xfrm>
            <a:off x="5978400" y="1614175"/>
            <a:ext cx="3124200" cy="2922300"/>
          </a:xfrm>
          <a:prstGeom prst="ellipse">
            <a:avLst/>
          </a:prstGeom>
          <a:noFill/>
          <a:ln>
            <a:noFill/>
          </a:ln>
        </p:spPr>
      </p:pic>
      <p:sp>
        <p:nvSpPr>
          <p:cNvPr id="164" name="Google Shape;164;p25"/>
          <p:cNvSpPr txBox="1">
            <a:spLocks noGrp="1"/>
          </p:cNvSpPr>
          <p:nvPr>
            <p:ph type="ctrTitle" idx="4294967295"/>
          </p:nvPr>
        </p:nvSpPr>
        <p:spPr>
          <a:xfrm>
            <a:off x="249650" y="266525"/>
            <a:ext cx="7196700" cy="122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plants live in the wetlands?</a:t>
            </a:r>
            <a:endParaRPr sz="3888">
              <a:solidFill>
                <a:schemeClr val="dk1"/>
              </a:solidFill>
            </a:endParaRPr>
          </a:p>
        </p:txBody>
      </p:sp>
      <p:pic>
        <p:nvPicPr>
          <p:cNvPr id="165" name="Google Shape;165;p25"/>
          <p:cNvPicPr preferRelativeResize="0"/>
          <p:nvPr/>
        </p:nvPicPr>
        <p:blipFill>
          <a:blip r:embed="rId4">
            <a:alphaModFix/>
          </a:blip>
          <a:stretch>
            <a:fillRect/>
          </a:stretch>
        </p:blipFill>
        <p:spPr>
          <a:xfrm>
            <a:off x="7446475" y="106850"/>
            <a:ext cx="1556200" cy="1543351"/>
          </a:xfrm>
          <a:prstGeom prst="rect">
            <a:avLst/>
          </a:prstGeom>
          <a:noFill/>
          <a:ln>
            <a:noFill/>
          </a:ln>
        </p:spPr>
      </p:pic>
      <p:pic>
        <p:nvPicPr>
          <p:cNvPr id="166" name="Google Shape;166;p25"/>
          <p:cNvPicPr preferRelativeResize="0"/>
          <p:nvPr/>
        </p:nvPicPr>
        <p:blipFill rotWithShape="1">
          <a:blip r:embed="rId5">
            <a:alphaModFix/>
          </a:blip>
          <a:srcRect l="6805" t="3730" r="8449" b="5943"/>
          <a:stretch/>
        </p:blipFill>
        <p:spPr>
          <a:xfrm>
            <a:off x="-66275" y="1690375"/>
            <a:ext cx="3042600" cy="2786700"/>
          </a:xfrm>
          <a:prstGeom prst="ellipse">
            <a:avLst/>
          </a:prstGeom>
          <a:noFill/>
          <a:ln>
            <a:noFill/>
          </a:ln>
        </p:spPr>
      </p:pic>
      <p:sp>
        <p:nvSpPr>
          <p:cNvPr id="167" name="Google Shape;167;p25"/>
          <p:cNvSpPr txBox="1"/>
          <p:nvPr/>
        </p:nvSpPr>
        <p:spPr>
          <a:xfrm>
            <a:off x="680200" y="4553275"/>
            <a:ext cx="1394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Cypress</a:t>
            </a:r>
            <a:endParaRPr sz="2500" b="1">
              <a:latin typeface="Quicksand"/>
              <a:ea typeface="Quicksand"/>
              <a:cs typeface="Quicksand"/>
              <a:sym typeface="Quicksand"/>
            </a:endParaRPr>
          </a:p>
        </p:txBody>
      </p:sp>
      <p:sp>
        <p:nvSpPr>
          <p:cNvPr id="168" name="Google Shape;168;p25"/>
          <p:cNvSpPr txBox="1"/>
          <p:nvPr/>
        </p:nvSpPr>
        <p:spPr>
          <a:xfrm>
            <a:off x="3732850" y="4553275"/>
            <a:ext cx="1556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Live Oak </a:t>
            </a:r>
            <a:endParaRPr sz="2500" b="1">
              <a:latin typeface="Quicksand"/>
              <a:ea typeface="Quicksand"/>
              <a:cs typeface="Quicksand"/>
              <a:sym typeface="Quicksand"/>
            </a:endParaRPr>
          </a:p>
        </p:txBody>
      </p:sp>
      <p:sp>
        <p:nvSpPr>
          <p:cNvPr id="169" name="Google Shape;169;p25"/>
          <p:cNvSpPr txBox="1"/>
          <p:nvPr/>
        </p:nvSpPr>
        <p:spPr>
          <a:xfrm>
            <a:off x="7052650" y="4553275"/>
            <a:ext cx="12384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Willow</a:t>
            </a:r>
            <a:endParaRPr sz="2500" b="1">
              <a:latin typeface="Quicksand"/>
              <a:ea typeface="Quicksand"/>
              <a:cs typeface="Quicksand"/>
              <a:sym typeface="Quicksand"/>
            </a:endParaRPr>
          </a:p>
        </p:txBody>
      </p:sp>
      <p:pic>
        <p:nvPicPr>
          <p:cNvPr id="170" name="Google Shape;170;p25"/>
          <p:cNvPicPr preferRelativeResize="0"/>
          <p:nvPr/>
        </p:nvPicPr>
        <p:blipFill rotWithShape="1">
          <a:blip r:embed="rId6">
            <a:alphaModFix/>
          </a:blip>
          <a:srcRect l="11357" t="3852" r="5378" b="7995"/>
          <a:stretch/>
        </p:blipFill>
        <p:spPr>
          <a:xfrm>
            <a:off x="2872449" y="1619423"/>
            <a:ext cx="3252000" cy="30315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26"/>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76" name="Google Shape;176;p26"/>
          <p:cNvSpPr txBox="1">
            <a:spLocks noGrp="1"/>
          </p:cNvSpPr>
          <p:nvPr>
            <p:ph type="ctrTitle" idx="4294967295"/>
          </p:nvPr>
        </p:nvSpPr>
        <p:spPr>
          <a:xfrm>
            <a:off x="249650" y="266525"/>
            <a:ext cx="7196700" cy="122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animals live in the wetlands?</a:t>
            </a:r>
            <a:endParaRPr sz="3888">
              <a:solidFill>
                <a:schemeClr val="dk1"/>
              </a:solidFill>
            </a:endParaRPr>
          </a:p>
        </p:txBody>
      </p:sp>
      <p:pic>
        <p:nvPicPr>
          <p:cNvPr id="177" name="Google Shape;177;p26"/>
          <p:cNvPicPr preferRelativeResize="0"/>
          <p:nvPr/>
        </p:nvPicPr>
        <p:blipFill rotWithShape="1">
          <a:blip r:embed="rId3">
            <a:alphaModFix/>
          </a:blip>
          <a:srcRect l="7721" t="7573" r="8533" b="9114"/>
          <a:stretch/>
        </p:blipFill>
        <p:spPr>
          <a:xfrm>
            <a:off x="97375" y="1529675"/>
            <a:ext cx="2971800" cy="2706300"/>
          </a:xfrm>
          <a:prstGeom prst="ellipse">
            <a:avLst/>
          </a:prstGeom>
          <a:noFill/>
          <a:ln>
            <a:noFill/>
          </a:ln>
        </p:spPr>
      </p:pic>
      <p:pic>
        <p:nvPicPr>
          <p:cNvPr id="178" name="Google Shape;178;p26"/>
          <p:cNvPicPr preferRelativeResize="0"/>
          <p:nvPr/>
        </p:nvPicPr>
        <p:blipFill rotWithShape="1">
          <a:blip r:embed="rId4">
            <a:alphaModFix/>
          </a:blip>
          <a:srcRect l="11137" t="6439" r="4744" b="11215"/>
          <a:stretch/>
        </p:blipFill>
        <p:spPr>
          <a:xfrm>
            <a:off x="6105650" y="1783175"/>
            <a:ext cx="3038400" cy="2808900"/>
          </a:xfrm>
          <a:prstGeom prst="ellipse">
            <a:avLst/>
          </a:prstGeom>
          <a:noFill/>
          <a:ln>
            <a:noFill/>
          </a:ln>
        </p:spPr>
      </p:pic>
      <p:pic>
        <p:nvPicPr>
          <p:cNvPr id="179" name="Google Shape;179;p26"/>
          <p:cNvPicPr preferRelativeResize="0"/>
          <p:nvPr/>
        </p:nvPicPr>
        <p:blipFill rotWithShape="1">
          <a:blip r:embed="rId5">
            <a:alphaModFix/>
          </a:blip>
          <a:srcRect l="6985" t="5119" r="8746" b="9124"/>
          <a:stretch/>
        </p:blipFill>
        <p:spPr>
          <a:xfrm>
            <a:off x="2991825" y="1504025"/>
            <a:ext cx="3193800" cy="3062400"/>
          </a:xfrm>
          <a:prstGeom prst="ellipse">
            <a:avLst/>
          </a:prstGeom>
          <a:noFill/>
          <a:ln>
            <a:noFill/>
          </a:ln>
        </p:spPr>
      </p:pic>
      <p:sp>
        <p:nvSpPr>
          <p:cNvPr id="180" name="Google Shape;180;p26"/>
          <p:cNvSpPr txBox="1"/>
          <p:nvPr/>
        </p:nvSpPr>
        <p:spPr>
          <a:xfrm>
            <a:off x="249650" y="4189200"/>
            <a:ext cx="2311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Red-eared Slider Turtle</a:t>
            </a:r>
            <a:endParaRPr sz="2500" b="1">
              <a:latin typeface="Quicksand"/>
              <a:ea typeface="Quicksand"/>
              <a:cs typeface="Quicksand"/>
              <a:sym typeface="Quicksand"/>
            </a:endParaRPr>
          </a:p>
        </p:txBody>
      </p:sp>
      <p:sp>
        <p:nvSpPr>
          <p:cNvPr id="181" name="Google Shape;181;p26"/>
          <p:cNvSpPr txBox="1"/>
          <p:nvPr/>
        </p:nvSpPr>
        <p:spPr>
          <a:xfrm>
            <a:off x="3200325" y="4481300"/>
            <a:ext cx="2985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Roseate Spoonbill</a:t>
            </a:r>
            <a:endParaRPr sz="2500" b="1">
              <a:latin typeface="Quicksand"/>
              <a:ea typeface="Quicksand"/>
              <a:cs typeface="Quicksand"/>
              <a:sym typeface="Quicksand"/>
            </a:endParaRPr>
          </a:p>
        </p:txBody>
      </p:sp>
      <p:sp>
        <p:nvSpPr>
          <p:cNvPr id="182" name="Google Shape;182;p26"/>
          <p:cNvSpPr txBox="1"/>
          <p:nvPr/>
        </p:nvSpPr>
        <p:spPr>
          <a:xfrm>
            <a:off x="7065350" y="4566425"/>
            <a:ext cx="1153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Nutria</a:t>
            </a:r>
            <a:endParaRPr sz="2500" b="1">
              <a:latin typeface="Quicksand"/>
              <a:ea typeface="Quicksand"/>
              <a:cs typeface="Quicksand"/>
              <a:sym typeface="Quicksand"/>
            </a:endParaRPr>
          </a:p>
        </p:txBody>
      </p:sp>
      <p:pic>
        <p:nvPicPr>
          <p:cNvPr id="183" name="Google Shape;183;p26"/>
          <p:cNvPicPr preferRelativeResize="0"/>
          <p:nvPr/>
        </p:nvPicPr>
        <p:blipFill>
          <a:blip r:embed="rId6">
            <a:alphaModFix/>
          </a:blip>
          <a:stretch>
            <a:fillRect/>
          </a:stretch>
        </p:blipFill>
        <p:spPr>
          <a:xfrm>
            <a:off x="7446475" y="106850"/>
            <a:ext cx="1556200" cy="1543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27"/>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89" name="Google Shape;189;p27"/>
          <p:cNvSpPr txBox="1">
            <a:spLocks noGrp="1"/>
          </p:cNvSpPr>
          <p:nvPr>
            <p:ph type="ctrTitle" idx="4294967295"/>
          </p:nvPr>
        </p:nvSpPr>
        <p:spPr>
          <a:xfrm>
            <a:off x="249650" y="266525"/>
            <a:ext cx="7196700" cy="1224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animals live in the wetlands?</a:t>
            </a:r>
            <a:endParaRPr sz="3888">
              <a:solidFill>
                <a:schemeClr val="dk1"/>
              </a:solidFill>
            </a:endParaRPr>
          </a:p>
        </p:txBody>
      </p:sp>
      <p:pic>
        <p:nvPicPr>
          <p:cNvPr id="190" name="Google Shape;190;p27"/>
          <p:cNvPicPr preferRelativeResize="0"/>
          <p:nvPr/>
        </p:nvPicPr>
        <p:blipFill rotWithShape="1">
          <a:blip r:embed="rId3">
            <a:alphaModFix/>
          </a:blip>
          <a:srcRect l="7721" t="7573" r="8533" b="9114"/>
          <a:stretch/>
        </p:blipFill>
        <p:spPr>
          <a:xfrm>
            <a:off x="97375" y="1529675"/>
            <a:ext cx="2971800" cy="2706300"/>
          </a:xfrm>
          <a:prstGeom prst="ellipse">
            <a:avLst/>
          </a:prstGeom>
          <a:noFill/>
          <a:ln>
            <a:noFill/>
          </a:ln>
        </p:spPr>
      </p:pic>
      <p:pic>
        <p:nvPicPr>
          <p:cNvPr id="191" name="Google Shape;191;p27"/>
          <p:cNvPicPr preferRelativeResize="0"/>
          <p:nvPr/>
        </p:nvPicPr>
        <p:blipFill rotWithShape="1">
          <a:blip r:embed="rId4">
            <a:alphaModFix/>
          </a:blip>
          <a:srcRect l="11137" t="6439" r="4744" b="11215"/>
          <a:stretch/>
        </p:blipFill>
        <p:spPr>
          <a:xfrm>
            <a:off x="6105650" y="1783175"/>
            <a:ext cx="3038400" cy="2808900"/>
          </a:xfrm>
          <a:prstGeom prst="ellipse">
            <a:avLst/>
          </a:prstGeom>
          <a:noFill/>
          <a:ln>
            <a:noFill/>
          </a:ln>
        </p:spPr>
      </p:pic>
      <p:pic>
        <p:nvPicPr>
          <p:cNvPr id="192" name="Google Shape;192;p27"/>
          <p:cNvPicPr preferRelativeResize="0"/>
          <p:nvPr/>
        </p:nvPicPr>
        <p:blipFill rotWithShape="1">
          <a:blip r:embed="rId5">
            <a:alphaModFix/>
          </a:blip>
          <a:srcRect l="9865" t="9345" r="10825" b="11858"/>
          <a:stretch/>
        </p:blipFill>
        <p:spPr>
          <a:xfrm>
            <a:off x="-67725" y="1493825"/>
            <a:ext cx="3193800" cy="2997900"/>
          </a:xfrm>
          <a:prstGeom prst="ellipse">
            <a:avLst/>
          </a:prstGeom>
          <a:noFill/>
          <a:ln>
            <a:noFill/>
          </a:ln>
        </p:spPr>
      </p:pic>
      <p:pic>
        <p:nvPicPr>
          <p:cNvPr id="193" name="Google Shape;193;p27"/>
          <p:cNvPicPr preferRelativeResize="0"/>
          <p:nvPr/>
        </p:nvPicPr>
        <p:blipFill rotWithShape="1">
          <a:blip r:embed="rId6">
            <a:alphaModFix/>
          </a:blip>
          <a:srcRect l="14965" t="8857" r="9144" b="7892"/>
          <a:stretch/>
        </p:blipFill>
        <p:spPr>
          <a:xfrm>
            <a:off x="5962775" y="1447775"/>
            <a:ext cx="3312900" cy="3090000"/>
          </a:xfrm>
          <a:prstGeom prst="ellipse">
            <a:avLst/>
          </a:prstGeom>
          <a:noFill/>
          <a:ln>
            <a:noFill/>
          </a:ln>
        </p:spPr>
      </p:pic>
      <p:sp>
        <p:nvSpPr>
          <p:cNvPr id="194" name="Google Shape;194;p27"/>
          <p:cNvSpPr txBox="1"/>
          <p:nvPr/>
        </p:nvSpPr>
        <p:spPr>
          <a:xfrm>
            <a:off x="114375" y="4481300"/>
            <a:ext cx="3193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American Alligator</a:t>
            </a:r>
            <a:endParaRPr sz="2500" b="1">
              <a:latin typeface="Quicksand"/>
              <a:ea typeface="Quicksand"/>
              <a:cs typeface="Quicksand"/>
              <a:sym typeface="Quicksand"/>
            </a:endParaRPr>
          </a:p>
        </p:txBody>
      </p:sp>
      <p:sp>
        <p:nvSpPr>
          <p:cNvPr id="195" name="Google Shape;195;p27"/>
          <p:cNvSpPr txBox="1"/>
          <p:nvPr/>
        </p:nvSpPr>
        <p:spPr>
          <a:xfrm>
            <a:off x="3327325" y="4481300"/>
            <a:ext cx="2408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Brown Pelican</a:t>
            </a:r>
            <a:endParaRPr sz="2500" b="1">
              <a:latin typeface="Quicksand"/>
              <a:ea typeface="Quicksand"/>
              <a:cs typeface="Quicksand"/>
              <a:sym typeface="Quicksand"/>
            </a:endParaRPr>
          </a:p>
        </p:txBody>
      </p:sp>
      <p:sp>
        <p:nvSpPr>
          <p:cNvPr id="196" name="Google Shape;196;p27"/>
          <p:cNvSpPr txBox="1"/>
          <p:nvPr/>
        </p:nvSpPr>
        <p:spPr>
          <a:xfrm>
            <a:off x="6759050" y="4481300"/>
            <a:ext cx="1731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a:latin typeface="Quicksand"/>
                <a:ea typeface="Quicksand"/>
                <a:cs typeface="Quicksand"/>
                <a:sym typeface="Quicksand"/>
              </a:rPr>
              <a:t>Blue Crab</a:t>
            </a:r>
            <a:endParaRPr sz="2500" b="1">
              <a:latin typeface="Quicksand"/>
              <a:ea typeface="Quicksand"/>
              <a:cs typeface="Quicksand"/>
              <a:sym typeface="Quicksand"/>
            </a:endParaRPr>
          </a:p>
        </p:txBody>
      </p:sp>
      <p:pic>
        <p:nvPicPr>
          <p:cNvPr id="197" name="Google Shape;197;p27"/>
          <p:cNvPicPr preferRelativeResize="0"/>
          <p:nvPr/>
        </p:nvPicPr>
        <p:blipFill rotWithShape="1">
          <a:blip r:embed="rId7">
            <a:alphaModFix/>
          </a:blip>
          <a:srcRect l="13013" t="5656" r="15563" b="9919"/>
          <a:stretch/>
        </p:blipFill>
        <p:spPr>
          <a:xfrm>
            <a:off x="2911850" y="1448225"/>
            <a:ext cx="3193800" cy="3089100"/>
          </a:xfrm>
          <a:prstGeom prst="ellipse">
            <a:avLst/>
          </a:prstGeom>
          <a:noFill/>
          <a:ln>
            <a:noFill/>
          </a:ln>
        </p:spPr>
      </p:pic>
      <p:pic>
        <p:nvPicPr>
          <p:cNvPr id="198" name="Google Shape;198;p27"/>
          <p:cNvPicPr preferRelativeResize="0"/>
          <p:nvPr/>
        </p:nvPicPr>
        <p:blipFill>
          <a:blip r:embed="rId8">
            <a:alphaModFix/>
          </a:blip>
          <a:stretch>
            <a:fillRect/>
          </a:stretch>
        </p:blipFill>
        <p:spPr>
          <a:xfrm>
            <a:off x="7446475" y="106850"/>
            <a:ext cx="1556200" cy="1543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02"/>
        <p:cNvGrpSpPr/>
        <p:nvPr/>
      </p:nvGrpSpPr>
      <p:grpSpPr>
        <a:xfrm>
          <a:off x="0" y="0"/>
          <a:ext cx="0" cy="0"/>
          <a:chOff x="0" y="0"/>
          <a:chExt cx="0" cy="0"/>
        </a:xfrm>
      </p:grpSpPr>
      <p:sp>
        <p:nvSpPr>
          <p:cNvPr id="203" name="Google Shape;203;p28"/>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04" name="Google Shape;204;p28"/>
          <p:cNvSpPr txBox="1">
            <a:spLocks noGrp="1"/>
          </p:cNvSpPr>
          <p:nvPr>
            <p:ph type="ctrTitle" idx="4294967295"/>
          </p:nvPr>
        </p:nvSpPr>
        <p:spPr>
          <a:xfrm>
            <a:off x="-100" y="18437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7, then</a:t>
            </a:r>
            <a:br>
              <a:rPr lang="en" sz="3333">
                <a:solidFill>
                  <a:schemeClr val="dk1"/>
                </a:solidFill>
              </a:rPr>
            </a:br>
            <a:r>
              <a:rPr lang="en" sz="3333">
                <a:solidFill>
                  <a:schemeClr val="dk1"/>
                </a:solidFill>
              </a:rPr>
              <a:t>use your pencil to answer the two questions</a:t>
            </a:r>
            <a:endParaRPr sz="3333">
              <a:solidFill>
                <a:schemeClr val="dk1"/>
              </a:solidFill>
            </a:endParaRPr>
          </a:p>
        </p:txBody>
      </p:sp>
      <p:pic>
        <p:nvPicPr>
          <p:cNvPr id="205" name="Google Shape;205;p28"/>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206" name="Google Shape;206;p28"/>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0"/>
        <p:cNvGrpSpPr/>
        <p:nvPr/>
      </p:nvGrpSpPr>
      <p:grpSpPr>
        <a:xfrm>
          <a:off x="0" y="0"/>
          <a:ext cx="0" cy="0"/>
          <a:chOff x="0" y="0"/>
          <a:chExt cx="0" cy="0"/>
        </a:xfrm>
      </p:grpSpPr>
      <p:pic>
        <p:nvPicPr>
          <p:cNvPr id="211" name="Google Shape;211;p29"/>
          <p:cNvPicPr preferRelativeResize="0"/>
          <p:nvPr/>
        </p:nvPicPr>
        <p:blipFill>
          <a:blip r:embed="rId3">
            <a:alphaModFix/>
          </a:blip>
          <a:stretch>
            <a:fillRect/>
          </a:stretch>
        </p:blipFill>
        <p:spPr>
          <a:xfrm>
            <a:off x="0" y="825500"/>
            <a:ext cx="9144000" cy="4318000"/>
          </a:xfrm>
          <a:prstGeom prst="rect">
            <a:avLst/>
          </a:prstGeom>
          <a:noFill/>
          <a:ln>
            <a:noFill/>
          </a:ln>
        </p:spPr>
      </p:pic>
      <p:sp>
        <p:nvSpPr>
          <p:cNvPr id="212" name="Google Shape;212;p29"/>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pic>
        <p:nvPicPr>
          <p:cNvPr id="213" name="Google Shape;213;p29"/>
          <p:cNvPicPr preferRelativeResize="0"/>
          <p:nvPr/>
        </p:nvPicPr>
        <p:blipFill>
          <a:blip r:embed="rId4">
            <a:alphaModFix/>
          </a:blip>
          <a:stretch>
            <a:fillRect/>
          </a:stretch>
        </p:blipFill>
        <p:spPr>
          <a:xfrm>
            <a:off x="3407000" y="82125"/>
            <a:ext cx="2168475" cy="1576400"/>
          </a:xfrm>
          <a:prstGeom prst="rect">
            <a:avLst/>
          </a:prstGeom>
          <a:noFill/>
          <a:ln>
            <a:noFill/>
          </a:ln>
        </p:spPr>
      </p:pic>
      <p:pic>
        <p:nvPicPr>
          <p:cNvPr id="214" name="Google Shape;214;p29"/>
          <p:cNvPicPr preferRelativeResize="0"/>
          <p:nvPr/>
        </p:nvPicPr>
        <p:blipFill rotWithShape="1">
          <a:blip r:embed="rId5">
            <a:alphaModFix/>
          </a:blip>
          <a:srcRect l="10851" t="45492" r="60086"/>
          <a:stretch/>
        </p:blipFill>
        <p:spPr>
          <a:xfrm>
            <a:off x="275050" y="258413"/>
            <a:ext cx="2385900" cy="2113200"/>
          </a:xfrm>
          <a:prstGeom prst="ellipse">
            <a:avLst/>
          </a:prstGeom>
          <a:noFill/>
          <a:ln>
            <a:noFill/>
          </a:ln>
        </p:spPr>
      </p:pic>
      <p:pic>
        <p:nvPicPr>
          <p:cNvPr id="215" name="Google Shape;215;p29"/>
          <p:cNvPicPr preferRelativeResize="0"/>
          <p:nvPr/>
        </p:nvPicPr>
        <p:blipFill rotWithShape="1">
          <a:blip r:embed="rId6">
            <a:alphaModFix/>
          </a:blip>
          <a:srcRect l="20874" r="25792"/>
          <a:stretch/>
        </p:blipFill>
        <p:spPr>
          <a:xfrm>
            <a:off x="6321525" y="283613"/>
            <a:ext cx="2329800" cy="2062800"/>
          </a:xfrm>
          <a:prstGeom prst="ellipse">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19"/>
        <p:cNvGrpSpPr/>
        <p:nvPr/>
      </p:nvGrpSpPr>
      <p:grpSpPr>
        <a:xfrm>
          <a:off x="0" y="0"/>
          <a:ext cx="0" cy="0"/>
          <a:chOff x="0" y="0"/>
          <a:chExt cx="0" cy="0"/>
        </a:xfrm>
      </p:grpSpPr>
      <p:sp>
        <p:nvSpPr>
          <p:cNvPr id="220" name="Google Shape;220;p30"/>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21" name="Google Shape;221;p30"/>
          <p:cNvSpPr txBox="1">
            <a:spLocks noGrp="1"/>
          </p:cNvSpPr>
          <p:nvPr>
            <p:ph type="ctrTitle" idx="4294967295"/>
          </p:nvPr>
        </p:nvSpPr>
        <p:spPr>
          <a:xfrm>
            <a:off x="-100" y="1937975"/>
            <a:ext cx="9144000" cy="2808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Great work!  </a:t>
            </a:r>
            <a:br>
              <a:rPr lang="en" sz="3888">
                <a:solidFill>
                  <a:schemeClr val="dk1"/>
                </a:solidFill>
              </a:rPr>
            </a:br>
            <a:r>
              <a:rPr lang="en" sz="3888">
                <a:solidFill>
                  <a:schemeClr val="dk1"/>
                </a:solidFill>
              </a:rPr>
              <a:t>Please </a:t>
            </a:r>
            <a:r>
              <a:rPr lang="en" sz="3888">
                <a:solidFill>
                  <a:srgbClr val="529390"/>
                </a:solidFill>
              </a:rPr>
              <a:t>put away </a:t>
            </a:r>
            <a:r>
              <a:rPr lang="en" sz="3888">
                <a:solidFill>
                  <a:schemeClr val="dk1"/>
                </a:solidFill>
              </a:rPr>
              <a:t>your Water Journal, </a:t>
            </a:r>
            <a:br>
              <a:rPr lang="en" sz="3888">
                <a:solidFill>
                  <a:schemeClr val="dk1"/>
                </a:solidFill>
              </a:rPr>
            </a:br>
            <a:r>
              <a:rPr lang="en" sz="3888">
                <a:solidFill>
                  <a:schemeClr val="dk1"/>
                </a:solidFill>
              </a:rPr>
              <a:t>and </a:t>
            </a:r>
            <a:r>
              <a:rPr lang="en" sz="3888">
                <a:solidFill>
                  <a:srgbClr val="529390"/>
                </a:solidFill>
              </a:rPr>
              <a:t>keep them safe</a:t>
            </a:r>
            <a:r>
              <a:rPr lang="en" sz="3888">
                <a:solidFill>
                  <a:schemeClr val="dk1"/>
                </a:solidFill>
              </a:rPr>
              <a:t> until our next lesson.</a:t>
            </a:r>
            <a:br>
              <a:rPr lang="en" sz="3888">
                <a:solidFill>
                  <a:schemeClr val="dk1"/>
                </a:solidFill>
              </a:rPr>
            </a:br>
            <a:endParaRPr sz="3888">
              <a:solidFill>
                <a:schemeClr val="dk1"/>
              </a:solidFill>
            </a:endParaRPr>
          </a:p>
          <a:p>
            <a:pPr marL="0" lvl="0" indent="0" algn="ctr" rtl="0">
              <a:spcBef>
                <a:spcPts val="0"/>
              </a:spcBef>
              <a:spcAft>
                <a:spcPts val="0"/>
              </a:spcAft>
              <a:buNone/>
            </a:pPr>
            <a:r>
              <a:rPr lang="en" sz="3888">
                <a:solidFill>
                  <a:schemeClr val="dk1"/>
                </a:solidFill>
              </a:rPr>
              <a:t>Next time, we will build a swamp!</a:t>
            </a:r>
            <a:endParaRPr sz="3888">
              <a:solidFill>
                <a:schemeClr val="dk1"/>
              </a:solidFill>
            </a:endParaRPr>
          </a:p>
        </p:txBody>
      </p:sp>
      <p:pic>
        <p:nvPicPr>
          <p:cNvPr id="222" name="Google Shape;222;p30"/>
          <p:cNvPicPr preferRelativeResize="0"/>
          <p:nvPr/>
        </p:nvPicPr>
        <p:blipFill>
          <a:blip r:embed="rId3">
            <a:alphaModFix/>
          </a:blip>
          <a:stretch>
            <a:fillRect/>
          </a:stretch>
        </p:blipFill>
        <p:spPr>
          <a:xfrm>
            <a:off x="3484100" y="152375"/>
            <a:ext cx="2246599" cy="1633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66"/>
        <p:cNvGrpSpPr/>
        <p:nvPr/>
      </p:nvGrpSpPr>
      <p:grpSpPr>
        <a:xfrm>
          <a:off x="0" y="0"/>
          <a:ext cx="0" cy="0"/>
          <a:chOff x="0" y="0"/>
          <a:chExt cx="0" cy="0"/>
        </a:xfrm>
      </p:grpSpPr>
      <p:pic>
        <p:nvPicPr>
          <p:cNvPr id="67" name="Google Shape;67;p13"/>
          <p:cNvPicPr preferRelativeResize="0"/>
          <p:nvPr/>
        </p:nvPicPr>
        <p:blipFill>
          <a:blip r:embed="rId3">
            <a:alphaModFix/>
          </a:blip>
          <a:stretch>
            <a:fillRect/>
          </a:stretch>
        </p:blipFill>
        <p:spPr>
          <a:xfrm>
            <a:off x="4573650" y="324575"/>
            <a:ext cx="3947050" cy="2869350"/>
          </a:xfrm>
          <a:prstGeom prst="rect">
            <a:avLst/>
          </a:prstGeom>
          <a:noFill/>
          <a:ln>
            <a:noFill/>
          </a:ln>
        </p:spPr>
      </p:pic>
      <p:pic>
        <p:nvPicPr>
          <p:cNvPr id="68" name="Google Shape;68;p13"/>
          <p:cNvPicPr preferRelativeResize="0"/>
          <p:nvPr/>
        </p:nvPicPr>
        <p:blipFill>
          <a:blip r:embed="rId4">
            <a:alphaModFix/>
          </a:blip>
          <a:stretch>
            <a:fillRect/>
          </a:stretch>
        </p:blipFill>
        <p:spPr>
          <a:xfrm>
            <a:off x="-1" y="0"/>
            <a:ext cx="4378272" cy="5143500"/>
          </a:xfrm>
          <a:prstGeom prst="rect">
            <a:avLst/>
          </a:prstGeom>
          <a:noFill/>
          <a:ln>
            <a:noFill/>
          </a:ln>
        </p:spPr>
      </p:pic>
      <p:sp>
        <p:nvSpPr>
          <p:cNvPr id="69" name="Google Shape;69;p13"/>
          <p:cNvSpPr txBox="1">
            <a:spLocks noGrp="1"/>
          </p:cNvSpPr>
          <p:nvPr>
            <p:ph type="ctrTitle" idx="4294967295"/>
          </p:nvPr>
        </p:nvSpPr>
        <p:spPr>
          <a:xfrm>
            <a:off x="4449655" y="3193925"/>
            <a:ext cx="4459200" cy="177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dirty="0">
                <a:solidFill>
                  <a:schemeClr val="dk1"/>
                </a:solidFill>
              </a:rPr>
              <a:t>Lesson 1:</a:t>
            </a:r>
            <a:endParaRPr sz="3500" dirty="0">
              <a:solidFill>
                <a:schemeClr val="dk1"/>
              </a:solidFill>
            </a:endParaRPr>
          </a:p>
          <a:p>
            <a:pPr marL="0" lvl="0" indent="0" algn="ctr" rtl="0">
              <a:spcBef>
                <a:spcPts val="0"/>
              </a:spcBef>
              <a:spcAft>
                <a:spcPts val="0"/>
              </a:spcAft>
              <a:buNone/>
            </a:pPr>
            <a:r>
              <a:rPr lang="en" sz="3500" dirty="0">
                <a:solidFill>
                  <a:schemeClr val="dk1"/>
                </a:solidFill>
              </a:rPr>
              <a:t>What is a wetland?</a:t>
            </a:r>
            <a:br>
              <a:rPr lang="en" sz="3500" dirty="0">
                <a:solidFill>
                  <a:schemeClr val="dk1"/>
                </a:solidFill>
              </a:rPr>
            </a:br>
            <a:endParaRPr sz="3500" dirty="0">
              <a:solidFill>
                <a:schemeClr val="dk1"/>
              </a:solidFill>
            </a:endParaRPr>
          </a:p>
        </p:txBody>
      </p:sp>
    </p:spTree>
    <p:extLst>
      <p:ext uri="{BB962C8B-B14F-4D97-AF65-F5344CB8AC3E}">
        <p14:creationId xmlns:p14="http://schemas.microsoft.com/office/powerpoint/2010/main" val="256830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26"/>
        <p:cNvGrpSpPr/>
        <p:nvPr/>
      </p:nvGrpSpPr>
      <p:grpSpPr>
        <a:xfrm>
          <a:off x="0" y="0"/>
          <a:ext cx="0" cy="0"/>
          <a:chOff x="0" y="0"/>
          <a:chExt cx="0" cy="0"/>
        </a:xfrm>
      </p:grpSpPr>
      <p:pic>
        <p:nvPicPr>
          <p:cNvPr id="227" name="Google Shape;227;p31"/>
          <p:cNvPicPr preferRelativeResize="0"/>
          <p:nvPr/>
        </p:nvPicPr>
        <p:blipFill>
          <a:blip r:embed="rId3">
            <a:alphaModFix/>
          </a:blip>
          <a:stretch>
            <a:fillRect/>
          </a:stretch>
        </p:blipFill>
        <p:spPr>
          <a:xfrm>
            <a:off x="-2" y="0"/>
            <a:ext cx="3975681" cy="5143501"/>
          </a:xfrm>
          <a:prstGeom prst="rect">
            <a:avLst/>
          </a:prstGeom>
          <a:noFill/>
          <a:ln>
            <a:noFill/>
          </a:ln>
        </p:spPr>
      </p:pic>
      <p:sp>
        <p:nvSpPr>
          <p:cNvPr id="228" name="Google Shape;228;p31"/>
          <p:cNvSpPr txBox="1">
            <a:spLocks noGrp="1"/>
          </p:cNvSpPr>
          <p:nvPr>
            <p:ph type="ctrTitle" idx="4294967295"/>
          </p:nvPr>
        </p:nvSpPr>
        <p:spPr>
          <a:xfrm>
            <a:off x="4317575" y="3193925"/>
            <a:ext cx="4459200" cy="177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1"/>
                </a:solidFill>
              </a:rPr>
              <a:t>Lesson 2:</a:t>
            </a:r>
            <a:endParaRPr sz="3500">
              <a:solidFill>
                <a:schemeClr val="dk1"/>
              </a:solidFill>
            </a:endParaRPr>
          </a:p>
          <a:p>
            <a:pPr marL="0" lvl="0" indent="0" algn="ctr" rtl="0">
              <a:spcBef>
                <a:spcPts val="0"/>
              </a:spcBef>
              <a:spcAft>
                <a:spcPts val="0"/>
              </a:spcAft>
              <a:buNone/>
            </a:pPr>
            <a:r>
              <a:rPr lang="en" sz="3500">
                <a:solidFill>
                  <a:schemeClr val="dk1"/>
                </a:solidFill>
              </a:rPr>
              <a:t>What do wetlands do?</a:t>
            </a:r>
            <a:endParaRPr sz="3500">
              <a:solidFill>
                <a:schemeClr val="dk1"/>
              </a:solidFill>
            </a:endParaRPr>
          </a:p>
        </p:txBody>
      </p:sp>
      <p:pic>
        <p:nvPicPr>
          <p:cNvPr id="229" name="Google Shape;229;p31"/>
          <p:cNvPicPr preferRelativeResize="0"/>
          <p:nvPr/>
        </p:nvPicPr>
        <p:blipFill>
          <a:blip r:embed="rId4">
            <a:alphaModFix/>
          </a:blip>
          <a:stretch>
            <a:fillRect/>
          </a:stretch>
        </p:blipFill>
        <p:spPr>
          <a:xfrm>
            <a:off x="4573650" y="324575"/>
            <a:ext cx="3947050" cy="28693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33"/>
        <p:cNvGrpSpPr/>
        <p:nvPr/>
      </p:nvGrpSpPr>
      <p:grpSpPr>
        <a:xfrm>
          <a:off x="0" y="0"/>
          <a:ext cx="0" cy="0"/>
          <a:chOff x="0" y="0"/>
          <a:chExt cx="0" cy="0"/>
        </a:xfrm>
      </p:grpSpPr>
      <p:sp>
        <p:nvSpPr>
          <p:cNvPr id="234" name="Google Shape;234;p32"/>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35" name="Google Shape;235;p32"/>
          <p:cNvSpPr txBox="1">
            <a:spLocks noGrp="1"/>
          </p:cNvSpPr>
          <p:nvPr>
            <p:ph type="ctrTitle" idx="4294967295"/>
          </p:nvPr>
        </p:nvSpPr>
        <p:spPr>
          <a:xfrm>
            <a:off x="-100" y="15389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8 </a:t>
            </a:r>
            <a:br>
              <a:rPr lang="en" sz="3333">
                <a:solidFill>
                  <a:schemeClr val="dk1"/>
                </a:solidFill>
              </a:rPr>
            </a:br>
            <a:r>
              <a:rPr lang="en" sz="3333">
                <a:solidFill>
                  <a:schemeClr val="dk1"/>
                </a:solidFill>
              </a:rPr>
              <a:t>to follow along!</a:t>
            </a:r>
            <a:endParaRPr sz="3333">
              <a:solidFill>
                <a:schemeClr val="dk1"/>
              </a:solidFill>
            </a:endParaRPr>
          </a:p>
        </p:txBody>
      </p:sp>
      <p:pic>
        <p:nvPicPr>
          <p:cNvPr id="236" name="Google Shape;236;p32"/>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237" name="Google Shape;237;p32"/>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41"/>
        <p:cNvGrpSpPr/>
        <p:nvPr/>
      </p:nvGrpSpPr>
      <p:grpSpPr>
        <a:xfrm>
          <a:off x="0" y="0"/>
          <a:ext cx="0" cy="0"/>
          <a:chOff x="0" y="0"/>
          <a:chExt cx="0" cy="0"/>
        </a:xfrm>
      </p:grpSpPr>
      <p:sp>
        <p:nvSpPr>
          <p:cNvPr id="242" name="Google Shape;242;p33"/>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43" name="Google Shape;243;p33"/>
          <p:cNvSpPr txBox="1">
            <a:spLocks noGrp="1"/>
          </p:cNvSpPr>
          <p:nvPr>
            <p:ph type="ctrTitle" idx="4294967295"/>
          </p:nvPr>
        </p:nvSpPr>
        <p:spPr>
          <a:xfrm>
            <a:off x="221150" y="509525"/>
            <a:ext cx="6793500" cy="970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do wetlands do?</a:t>
            </a:r>
            <a:endParaRPr sz="3888">
              <a:solidFill>
                <a:schemeClr val="dk1"/>
              </a:solidFill>
            </a:endParaRPr>
          </a:p>
        </p:txBody>
      </p:sp>
      <p:sp>
        <p:nvSpPr>
          <p:cNvPr id="244" name="Google Shape;244;p33"/>
          <p:cNvSpPr txBox="1"/>
          <p:nvPr/>
        </p:nvSpPr>
        <p:spPr>
          <a:xfrm>
            <a:off x="130675" y="1244725"/>
            <a:ext cx="8694300" cy="2216400"/>
          </a:xfrm>
          <a:prstGeom prst="rect">
            <a:avLst/>
          </a:prstGeom>
          <a:noFill/>
          <a:ln>
            <a:noFill/>
          </a:ln>
        </p:spPr>
        <p:txBody>
          <a:bodyPr spcFirstLastPara="1" wrap="square" lIns="91425" tIns="91425" rIns="85625" bIns="91425" anchor="t" anchorCtr="0">
            <a:spAutoFit/>
          </a:bodyPr>
          <a:lstStyle/>
          <a:p>
            <a:pPr marL="457200" lvl="0" indent="0" algn="l" rtl="0">
              <a:spcBef>
                <a:spcPts val="0"/>
              </a:spcBef>
              <a:spcAft>
                <a:spcPts val="0"/>
              </a:spcAft>
              <a:buNone/>
            </a:pP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Wetlands make it possible for humans to live in coastal areas.</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Wetland soils </a:t>
            </a:r>
            <a:r>
              <a:rPr lang="en" sz="2200" b="1" u="sng">
                <a:solidFill>
                  <a:schemeClr val="dk2"/>
                </a:solidFill>
                <a:latin typeface="Quicksand"/>
                <a:ea typeface="Quicksand"/>
                <a:cs typeface="Quicksand"/>
                <a:sym typeface="Quicksand"/>
              </a:rPr>
              <a:t>absorb</a:t>
            </a:r>
            <a:r>
              <a:rPr lang="en" sz="2200">
                <a:solidFill>
                  <a:schemeClr val="dk2"/>
                </a:solidFill>
                <a:latin typeface="Quicksand"/>
                <a:ea typeface="Quicksand"/>
                <a:cs typeface="Quicksand"/>
                <a:sym typeface="Quicksand"/>
              </a:rPr>
              <a:t> water to prevent flooding</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Wetland </a:t>
            </a:r>
            <a:r>
              <a:rPr lang="en" sz="2200" b="1" u="sng">
                <a:solidFill>
                  <a:schemeClr val="dk2"/>
                </a:solidFill>
                <a:latin typeface="Quicksand"/>
                <a:ea typeface="Quicksand"/>
                <a:cs typeface="Quicksand"/>
                <a:sym typeface="Quicksand"/>
              </a:rPr>
              <a:t>vegetation</a:t>
            </a:r>
            <a:r>
              <a:rPr lang="en" sz="2200">
                <a:solidFill>
                  <a:schemeClr val="dk2"/>
                </a:solidFill>
                <a:latin typeface="Quicksand"/>
                <a:ea typeface="Quicksand"/>
                <a:cs typeface="Quicksand"/>
                <a:sym typeface="Quicksand"/>
              </a:rPr>
              <a:t> has roots that hold soils together</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Wetland trees block hurricane wind and waves from damaging coastal cities like New Orleans</a:t>
            </a:r>
            <a:endParaRPr sz="2200">
              <a:solidFill>
                <a:schemeClr val="dk2"/>
              </a:solidFill>
              <a:latin typeface="Quicksand"/>
              <a:ea typeface="Quicksand"/>
              <a:cs typeface="Quicksand"/>
              <a:sym typeface="Quicksand"/>
            </a:endParaRPr>
          </a:p>
        </p:txBody>
      </p:sp>
      <p:pic>
        <p:nvPicPr>
          <p:cNvPr id="245" name="Google Shape;245;p33"/>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246" name="Google Shape;246;p33"/>
          <p:cNvPicPr preferRelativeResize="0"/>
          <p:nvPr/>
        </p:nvPicPr>
        <p:blipFill rotWithShape="1">
          <a:blip r:embed="rId4">
            <a:alphaModFix/>
          </a:blip>
          <a:srcRect t="22087" b="50698"/>
          <a:stretch/>
        </p:blipFill>
        <p:spPr>
          <a:xfrm>
            <a:off x="0" y="3426600"/>
            <a:ext cx="9144003" cy="17169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50"/>
        <p:cNvGrpSpPr/>
        <p:nvPr/>
      </p:nvGrpSpPr>
      <p:grpSpPr>
        <a:xfrm>
          <a:off x="0" y="0"/>
          <a:ext cx="0" cy="0"/>
          <a:chOff x="0" y="0"/>
          <a:chExt cx="0" cy="0"/>
        </a:xfrm>
      </p:grpSpPr>
      <p:pic>
        <p:nvPicPr>
          <p:cNvPr id="251" name="Google Shape;251;p34"/>
          <p:cNvPicPr preferRelativeResize="0"/>
          <p:nvPr/>
        </p:nvPicPr>
        <p:blipFill rotWithShape="1">
          <a:blip r:embed="rId3">
            <a:alphaModFix/>
          </a:blip>
          <a:srcRect t="5177"/>
          <a:stretch/>
        </p:blipFill>
        <p:spPr>
          <a:xfrm>
            <a:off x="52575" y="750651"/>
            <a:ext cx="9144000" cy="4418775"/>
          </a:xfrm>
          <a:prstGeom prst="rect">
            <a:avLst/>
          </a:prstGeom>
          <a:noFill/>
          <a:ln>
            <a:noFill/>
          </a:ln>
        </p:spPr>
      </p:pic>
      <p:pic>
        <p:nvPicPr>
          <p:cNvPr id="252" name="Google Shape;252;p34"/>
          <p:cNvPicPr preferRelativeResize="0"/>
          <p:nvPr/>
        </p:nvPicPr>
        <p:blipFill>
          <a:blip r:embed="rId4">
            <a:alphaModFix/>
          </a:blip>
          <a:stretch>
            <a:fillRect/>
          </a:stretch>
        </p:blipFill>
        <p:spPr>
          <a:xfrm>
            <a:off x="7446475" y="106850"/>
            <a:ext cx="1556200" cy="1543351"/>
          </a:xfrm>
          <a:prstGeom prst="rect">
            <a:avLst/>
          </a:prstGeom>
          <a:noFill/>
          <a:ln>
            <a:noFill/>
          </a:ln>
        </p:spPr>
      </p:pic>
      <p:sp>
        <p:nvSpPr>
          <p:cNvPr id="253" name="Google Shape;253;p34"/>
          <p:cNvSpPr txBox="1"/>
          <p:nvPr/>
        </p:nvSpPr>
        <p:spPr>
          <a:xfrm>
            <a:off x="52575"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lt1"/>
                </a:solidFill>
                <a:hlinkClick r:id="rId5">
                  <a:extLst>
                    <a:ext uri="{A12FA001-AC4F-418D-AE19-62706E023703}">
                      <ahyp:hlinkClr xmlns:ahyp="http://schemas.microsoft.com/office/drawing/2018/hyperlinkcolor" val="tx"/>
                    </a:ext>
                  </a:extLst>
                </a:hlinkClick>
              </a:rPr>
              <a:t>image via kanabec swcd</a:t>
            </a:r>
            <a:endParaRPr>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7"/>
        <p:cNvGrpSpPr/>
        <p:nvPr/>
      </p:nvGrpSpPr>
      <p:grpSpPr>
        <a:xfrm>
          <a:off x="0" y="0"/>
          <a:ext cx="0" cy="0"/>
          <a:chOff x="0" y="0"/>
          <a:chExt cx="0" cy="0"/>
        </a:xfrm>
      </p:grpSpPr>
      <p:sp>
        <p:nvSpPr>
          <p:cNvPr id="258" name="Google Shape;258;p35"/>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pic>
        <p:nvPicPr>
          <p:cNvPr id="259" name="Google Shape;259;p35"/>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260" name="Google Shape;260;p35"/>
          <p:cNvPicPr preferRelativeResize="0"/>
          <p:nvPr/>
        </p:nvPicPr>
        <p:blipFill rotWithShape="1">
          <a:blip r:embed="rId4">
            <a:alphaModFix/>
          </a:blip>
          <a:srcRect/>
          <a:stretch/>
        </p:blipFill>
        <p:spPr>
          <a:xfrm>
            <a:off x="680550" y="1890075"/>
            <a:ext cx="4707300" cy="3170100"/>
          </a:xfrm>
          <a:prstGeom prst="rect">
            <a:avLst/>
          </a:prstGeom>
          <a:noFill/>
          <a:ln>
            <a:noFill/>
          </a:ln>
        </p:spPr>
      </p:pic>
      <p:pic>
        <p:nvPicPr>
          <p:cNvPr id="261" name="Google Shape;261;p35"/>
          <p:cNvPicPr preferRelativeResize="0"/>
          <p:nvPr/>
        </p:nvPicPr>
        <p:blipFill>
          <a:blip r:embed="rId5">
            <a:alphaModFix/>
          </a:blip>
          <a:stretch>
            <a:fillRect/>
          </a:stretch>
        </p:blipFill>
        <p:spPr>
          <a:xfrm>
            <a:off x="5628075" y="1890075"/>
            <a:ext cx="3246172" cy="3170100"/>
          </a:xfrm>
          <a:prstGeom prst="rect">
            <a:avLst/>
          </a:prstGeom>
          <a:noFill/>
          <a:ln>
            <a:noFill/>
          </a:ln>
        </p:spPr>
      </p:pic>
      <p:sp>
        <p:nvSpPr>
          <p:cNvPr id="262" name="Google Shape;262;p35"/>
          <p:cNvSpPr txBox="1">
            <a:spLocks noGrp="1"/>
          </p:cNvSpPr>
          <p:nvPr>
            <p:ph type="ctrTitle" idx="4294967295"/>
          </p:nvPr>
        </p:nvSpPr>
        <p:spPr>
          <a:xfrm>
            <a:off x="256775" y="509525"/>
            <a:ext cx="8079900" cy="959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Why are wetlands </a:t>
            </a:r>
            <a:br>
              <a:rPr lang="en" sz="3888">
                <a:solidFill>
                  <a:schemeClr val="dk1"/>
                </a:solidFill>
              </a:rPr>
            </a:br>
            <a:r>
              <a:rPr lang="en" sz="3888">
                <a:solidFill>
                  <a:schemeClr val="dk1"/>
                </a:solidFill>
              </a:rPr>
              <a:t>disappearing?</a:t>
            </a:r>
            <a:endParaRPr sz="3888">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66"/>
        <p:cNvGrpSpPr/>
        <p:nvPr/>
      </p:nvGrpSpPr>
      <p:grpSpPr>
        <a:xfrm>
          <a:off x="0" y="0"/>
          <a:ext cx="0" cy="0"/>
          <a:chOff x="0" y="0"/>
          <a:chExt cx="0" cy="0"/>
        </a:xfrm>
      </p:grpSpPr>
      <p:sp>
        <p:nvSpPr>
          <p:cNvPr id="267" name="Google Shape;267;p36"/>
          <p:cNvSpPr txBox="1">
            <a:spLocks noGrp="1"/>
          </p:cNvSpPr>
          <p:nvPr>
            <p:ph type="ctrTitle" idx="4294967295"/>
          </p:nvPr>
        </p:nvSpPr>
        <p:spPr>
          <a:xfrm>
            <a:off x="256775" y="509525"/>
            <a:ext cx="8079900" cy="959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Why are wetlands </a:t>
            </a:r>
            <a:br>
              <a:rPr lang="en" sz="3888">
                <a:solidFill>
                  <a:schemeClr val="dk1"/>
                </a:solidFill>
              </a:rPr>
            </a:br>
            <a:r>
              <a:rPr lang="en" sz="3888">
                <a:solidFill>
                  <a:schemeClr val="dk1"/>
                </a:solidFill>
              </a:rPr>
              <a:t>disappearing?</a:t>
            </a:r>
            <a:endParaRPr sz="3888">
              <a:solidFill>
                <a:schemeClr val="dk1"/>
              </a:solidFill>
            </a:endParaRPr>
          </a:p>
        </p:txBody>
      </p:sp>
      <p:pic>
        <p:nvPicPr>
          <p:cNvPr id="268" name="Google Shape;268;p36"/>
          <p:cNvPicPr preferRelativeResize="0"/>
          <p:nvPr/>
        </p:nvPicPr>
        <p:blipFill rotWithShape="1">
          <a:blip r:embed="rId3">
            <a:alphaModFix/>
          </a:blip>
          <a:srcRect l="15785" r="9509"/>
          <a:stretch/>
        </p:blipFill>
        <p:spPr>
          <a:xfrm>
            <a:off x="695975" y="1469225"/>
            <a:ext cx="3971400" cy="3543600"/>
          </a:xfrm>
          <a:prstGeom prst="ellipse">
            <a:avLst/>
          </a:prstGeom>
          <a:noFill/>
          <a:ln>
            <a:noFill/>
          </a:ln>
        </p:spPr>
      </p:pic>
      <p:pic>
        <p:nvPicPr>
          <p:cNvPr id="269" name="Google Shape;269;p36"/>
          <p:cNvPicPr preferRelativeResize="0"/>
          <p:nvPr/>
        </p:nvPicPr>
        <p:blipFill>
          <a:blip r:embed="rId4">
            <a:alphaModFix/>
          </a:blip>
          <a:stretch>
            <a:fillRect/>
          </a:stretch>
        </p:blipFill>
        <p:spPr>
          <a:xfrm>
            <a:off x="5226930" y="0"/>
            <a:ext cx="3917058" cy="51435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3"/>
        <p:cNvGrpSpPr/>
        <p:nvPr/>
      </p:nvGrpSpPr>
      <p:grpSpPr>
        <a:xfrm>
          <a:off x="0" y="0"/>
          <a:ext cx="0" cy="0"/>
          <a:chOff x="0" y="0"/>
          <a:chExt cx="0" cy="0"/>
        </a:xfrm>
      </p:grpSpPr>
      <p:sp>
        <p:nvSpPr>
          <p:cNvPr id="274" name="Google Shape;274;p37"/>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75" name="Google Shape;275;p37"/>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can humans do to keep our communities safe?</a:t>
            </a:r>
            <a:endParaRPr sz="3888">
              <a:solidFill>
                <a:schemeClr val="dk1"/>
              </a:solidFill>
            </a:endParaRPr>
          </a:p>
        </p:txBody>
      </p:sp>
      <p:pic>
        <p:nvPicPr>
          <p:cNvPr id="276" name="Google Shape;276;p37"/>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277" name="Google Shape;277;p37"/>
          <p:cNvPicPr preferRelativeResize="0"/>
          <p:nvPr/>
        </p:nvPicPr>
        <p:blipFill>
          <a:blip r:embed="rId4">
            <a:alphaModFix/>
          </a:blip>
          <a:stretch>
            <a:fillRect/>
          </a:stretch>
        </p:blipFill>
        <p:spPr>
          <a:xfrm>
            <a:off x="256775" y="1938050"/>
            <a:ext cx="4413900" cy="2939650"/>
          </a:xfrm>
          <a:prstGeom prst="rect">
            <a:avLst/>
          </a:prstGeom>
          <a:noFill/>
          <a:ln>
            <a:noFill/>
          </a:ln>
        </p:spPr>
      </p:pic>
      <p:pic>
        <p:nvPicPr>
          <p:cNvPr id="278" name="Google Shape;278;p37"/>
          <p:cNvPicPr preferRelativeResize="0"/>
          <p:nvPr/>
        </p:nvPicPr>
        <p:blipFill rotWithShape="1">
          <a:blip r:embed="rId5">
            <a:alphaModFix/>
          </a:blip>
          <a:srcRect r="20854"/>
          <a:stretch/>
        </p:blipFill>
        <p:spPr>
          <a:xfrm>
            <a:off x="5085925" y="1650200"/>
            <a:ext cx="3691500" cy="3340800"/>
          </a:xfrm>
          <a:prstGeom prst="ellipse">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2"/>
        <p:cNvGrpSpPr/>
        <p:nvPr/>
      </p:nvGrpSpPr>
      <p:grpSpPr>
        <a:xfrm>
          <a:off x="0" y="0"/>
          <a:ext cx="0" cy="0"/>
          <a:chOff x="0" y="0"/>
          <a:chExt cx="0" cy="0"/>
        </a:xfrm>
      </p:grpSpPr>
      <p:pic>
        <p:nvPicPr>
          <p:cNvPr id="283" name="Google Shape;283;p38"/>
          <p:cNvPicPr preferRelativeResize="0"/>
          <p:nvPr/>
        </p:nvPicPr>
        <p:blipFill>
          <a:blip r:embed="rId3">
            <a:alphaModFix/>
          </a:blip>
          <a:stretch>
            <a:fillRect/>
          </a:stretch>
        </p:blipFill>
        <p:spPr>
          <a:xfrm>
            <a:off x="6673600" y="40900"/>
            <a:ext cx="2172500" cy="1987075"/>
          </a:xfrm>
          <a:prstGeom prst="rect">
            <a:avLst/>
          </a:prstGeom>
          <a:noFill/>
          <a:ln>
            <a:noFill/>
          </a:ln>
        </p:spPr>
      </p:pic>
      <p:sp>
        <p:nvSpPr>
          <p:cNvPr id="284" name="Google Shape;284;p38"/>
          <p:cNvSpPr txBox="1">
            <a:spLocks noGrp="1"/>
          </p:cNvSpPr>
          <p:nvPr>
            <p:ph type="ctrTitle" idx="4294967295"/>
          </p:nvPr>
        </p:nvSpPr>
        <p:spPr>
          <a:xfrm>
            <a:off x="256775" y="509525"/>
            <a:ext cx="6793500" cy="73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do wetlands do?</a:t>
            </a:r>
            <a:endParaRPr sz="3888">
              <a:solidFill>
                <a:schemeClr val="dk1"/>
              </a:solidFill>
            </a:endParaRPr>
          </a:p>
        </p:txBody>
      </p:sp>
      <p:pic>
        <p:nvPicPr>
          <p:cNvPr id="285" name="Google Shape;285;p38"/>
          <p:cNvPicPr preferRelativeResize="0"/>
          <p:nvPr/>
        </p:nvPicPr>
        <p:blipFill rotWithShape="1">
          <a:blip r:embed="rId4">
            <a:alphaModFix/>
          </a:blip>
          <a:srcRect t="11691"/>
          <a:stretch/>
        </p:blipFill>
        <p:spPr>
          <a:xfrm>
            <a:off x="128263" y="1918669"/>
            <a:ext cx="8887200" cy="3075900"/>
          </a:xfrm>
          <a:prstGeom prst="roundRect">
            <a:avLst>
              <a:gd name="adj" fmla="val 16667"/>
            </a:avLst>
          </a:prstGeom>
          <a:noFill/>
          <a:ln w="19050" cap="flat" cmpd="sng">
            <a:solidFill>
              <a:schemeClr val="dk1"/>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89"/>
        <p:cNvGrpSpPr/>
        <p:nvPr/>
      </p:nvGrpSpPr>
      <p:grpSpPr>
        <a:xfrm>
          <a:off x="0" y="0"/>
          <a:ext cx="0" cy="0"/>
          <a:chOff x="0" y="0"/>
          <a:chExt cx="0" cy="0"/>
        </a:xfrm>
      </p:grpSpPr>
      <p:pic>
        <p:nvPicPr>
          <p:cNvPr id="290" name="Google Shape;290;p39"/>
          <p:cNvPicPr preferRelativeResize="0"/>
          <p:nvPr/>
        </p:nvPicPr>
        <p:blipFill>
          <a:blip r:embed="rId3">
            <a:alphaModFix/>
          </a:blip>
          <a:stretch>
            <a:fillRect/>
          </a:stretch>
        </p:blipFill>
        <p:spPr>
          <a:xfrm>
            <a:off x="-2" y="0"/>
            <a:ext cx="3975681" cy="5143501"/>
          </a:xfrm>
          <a:prstGeom prst="rect">
            <a:avLst/>
          </a:prstGeom>
          <a:noFill/>
          <a:ln>
            <a:noFill/>
          </a:ln>
        </p:spPr>
      </p:pic>
      <p:sp>
        <p:nvSpPr>
          <p:cNvPr id="291" name="Google Shape;291;p39"/>
          <p:cNvSpPr txBox="1">
            <a:spLocks noGrp="1"/>
          </p:cNvSpPr>
          <p:nvPr>
            <p:ph type="ctrTitle" idx="4294967295"/>
          </p:nvPr>
        </p:nvSpPr>
        <p:spPr>
          <a:xfrm>
            <a:off x="4317575" y="2431450"/>
            <a:ext cx="4459200" cy="2080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1"/>
                </a:solidFill>
              </a:rPr>
              <a:t>Lesson 2:</a:t>
            </a:r>
            <a:endParaRPr sz="3500">
              <a:solidFill>
                <a:schemeClr val="dk1"/>
              </a:solidFill>
            </a:endParaRPr>
          </a:p>
          <a:p>
            <a:pPr marL="0" lvl="0" indent="0" algn="ctr" rtl="0">
              <a:spcBef>
                <a:spcPts val="0"/>
              </a:spcBef>
              <a:spcAft>
                <a:spcPts val="0"/>
              </a:spcAft>
              <a:buNone/>
            </a:pPr>
            <a:r>
              <a:rPr lang="en" sz="3500">
                <a:solidFill>
                  <a:schemeClr val="dk1"/>
                </a:solidFill>
              </a:rPr>
              <a:t>Activity time!</a:t>
            </a:r>
            <a:endParaRPr sz="3500">
              <a:solidFill>
                <a:schemeClr val="dk1"/>
              </a:solidFill>
            </a:endParaRPr>
          </a:p>
        </p:txBody>
      </p:sp>
      <p:pic>
        <p:nvPicPr>
          <p:cNvPr id="292" name="Google Shape;292;p39"/>
          <p:cNvPicPr preferRelativeResize="0"/>
          <p:nvPr/>
        </p:nvPicPr>
        <p:blipFill>
          <a:blip r:embed="rId4">
            <a:alphaModFix/>
          </a:blip>
          <a:stretch>
            <a:fillRect/>
          </a:stretch>
        </p:blipFill>
        <p:spPr>
          <a:xfrm>
            <a:off x="4573650" y="324575"/>
            <a:ext cx="3947050" cy="28693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96"/>
        <p:cNvGrpSpPr/>
        <p:nvPr/>
      </p:nvGrpSpPr>
      <p:grpSpPr>
        <a:xfrm>
          <a:off x="0" y="0"/>
          <a:ext cx="0" cy="0"/>
          <a:chOff x="0" y="0"/>
          <a:chExt cx="0" cy="0"/>
        </a:xfrm>
      </p:grpSpPr>
      <p:sp>
        <p:nvSpPr>
          <p:cNvPr id="297" name="Google Shape;297;p40"/>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298" name="Google Shape;298;p40"/>
          <p:cNvSpPr txBox="1">
            <a:spLocks noGrp="1"/>
          </p:cNvSpPr>
          <p:nvPr>
            <p:ph type="ctrTitle" idx="4294967295"/>
          </p:nvPr>
        </p:nvSpPr>
        <p:spPr>
          <a:xfrm>
            <a:off x="-100" y="1785575"/>
            <a:ext cx="9144000" cy="1567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Open your Water Journals to page 10.</a:t>
            </a:r>
            <a:br>
              <a:rPr lang="en" sz="3888">
                <a:solidFill>
                  <a:schemeClr val="dk1"/>
                </a:solidFill>
              </a:rPr>
            </a:br>
            <a:r>
              <a:rPr lang="en" sz="3888">
                <a:solidFill>
                  <a:schemeClr val="dk1"/>
                </a:solidFill>
              </a:rPr>
              <a:t>Let’s build a “Swamp in a Sack”!</a:t>
            </a:r>
            <a:endParaRPr sz="3888">
              <a:solidFill>
                <a:schemeClr val="dk1"/>
              </a:solidFill>
            </a:endParaRPr>
          </a:p>
        </p:txBody>
      </p:sp>
      <p:pic>
        <p:nvPicPr>
          <p:cNvPr id="299" name="Google Shape;299;p40"/>
          <p:cNvPicPr preferRelativeResize="0"/>
          <p:nvPr/>
        </p:nvPicPr>
        <p:blipFill rotWithShape="1">
          <a:blip r:embed="rId3">
            <a:alphaModFix/>
          </a:blip>
          <a:srcRect l="8332"/>
          <a:stretch/>
        </p:blipFill>
        <p:spPr>
          <a:xfrm>
            <a:off x="3810925" y="3523775"/>
            <a:ext cx="1521900" cy="1521900"/>
          </a:xfrm>
          <a:prstGeom prst="rect">
            <a:avLst/>
          </a:prstGeom>
          <a:noFill/>
          <a:ln>
            <a:noFill/>
          </a:ln>
        </p:spPr>
      </p:pic>
      <p:pic>
        <p:nvPicPr>
          <p:cNvPr id="300" name="Google Shape;300;p40"/>
          <p:cNvPicPr preferRelativeResize="0"/>
          <p:nvPr/>
        </p:nvPicPr>
        <p:blipFill>
          <a:blip r:embed="rId4">
            <a:alphaModFix/>
          </a:blip>
          <a:stretch>
            <a:fillRect/>
          </a:stretch>
        </p:blipFill>
        <p:spPr>
          <a:xfrm>
            <a:off x="3161638" y="152375"/>
            <a:ext cx="2820475" cy="2050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l="8332"/>
          <a:stretch/>
        </p:blipFill>
        <p:spPr>
          <a:xfrm>
            <a:off x="5218900" y="141300"/>
            <a:ext cx="3794100" cy="3794100"/>
          </a:xfrm>
          <a:prstGeom prst="rect">
            <a:avLst/>
          </a:prstGeom>
          <a:noFill/>
          <a:ln>
            <a:noFill/>
          </a:ln>
        </p:spPr>
      </p:pic>
      <p:sp>
        <p:nvSpPr>
          <p:cNvPr id="75" name="Google Shape;75;p14"/>
          <p:cNvSpPr txBox="1">
            <a:spLocks noGrp="1"/>
          </p:cNvSpPr>
          <p:nvPr>
            <p:ph type="ctrTitle" idx="4294967295"/>
          </p:nvPr>
        </p:nvSpPr>
        <p:spPr>
          <a:xfrm>
            <a:off x="245325" y="3599975"/>
            <a:ext cx="5421000" cy="123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3400">
                <a:solidFill>
                  <a:schemeClr val="dk1"/>
                </a:solidFill>
              </a:rPr>
              <a:t>If you see this crab </a:t>
            </a:r>
            <a:br>
              <a:rPr lang="en" sz="3400">
                <a:solidFill>
                  <a:schemeClr val="dk1"/>
                </a:solidFill>
              </a:rPr>
            </a:br>
            <a:r>
              <a:rPr lang="en" sz="3400">
                <a:solidFill>
                  <a:schemeClr val="dk1"/>
                </a:solidFill>
              </a:rPr>
              <a:t>with an eyepatch on </a:t>
            </a:r>
            <a:br>
              <a:rPr lang="en" sz="3400">
                <a:solidFill>
                  <a:schemeClr val="dk1"/>
                </a:solidFill>
              </a:rPr>
            </a:br>
            <a:r>
              <a:rPr lang="en" sz="3400">
                <a:solidFill>
                  <a:schemeClr val="dk1"/>
                </a:solidFill>
              </a:rPr>
              <a:t>the screen, that means it’s time to work in your Water Journal!</a:t>
            </a:r>
            <a:endParaRPr sz="3400">
              <a:solidFill>
                <a:schemeClr val="dk1"/>
              </a:solidFill>
            </a:endParaRPr>
          </a:p>
        </p:txBody>
      </p:sp>
      <p:pic>
        <p:nvPicPr>
          <p:cNvPr id="76" name="Google Shape;76;p14"/>
          <p:cNvPicPr preferRelativeResize="0"/>
          <p:nvPr/>
        </p:nvPicPr>
        <p:blipFill>
          <a:blip r:embed="rId4">
            <a:alphaModFix/>
          </a:blip>
          <a:stretch>
            <a:fillRect/>
          </a:stretch>
        </p:blipFill>
        <p:spPr>
          <a:xfrm>
            <a:off x="245323" y="84050"/>
            <a:ext cx="2361750" cy="1716900"/>
          </a:xfrm>
          <a:prstGeom prst="rect">
            <a:avLst/>
          </a:prstGeom>
          <a:noFill/>
          <a:ln>
            <a:noFill/>
          </a:ln>
        </p:spPr>
      </p:pic>
      <p:sp>
        <p:nvSpPr>
          <p:cNvPr id="77" name="Google Shape;77;p14"/>
          <p:cNvSpPr/>
          <p:nvPr/>
        </p:nvSpPr>
        <p:spPr>
          <a:xfrm>
            <a:off x="4572000" y="750500"/>
            <a:ext cx="1174200" cy="622200"/>
          </a:xfrm>
          <a:prstGeom prst="wedgeRoundRectCallout">
            <a:avLst>
              <a:gd name="adj1" fmla="val 42533"/>
              <a:gd name="adj2" fmla="val 69704"/>
              <a:gd name="adj3"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529390"/>
                </a:solidFill>
                <a:latin typeface="Quicksand"/>
                <a:ea typeface="Quicksand"/>
                <a:cs typeface="Quicksand"/>
                <a:sym typeface="Quicksand"/>
              </a:rPr>
              <a:t>Hi!</a:t>
            </a:r>
            <a:endParaRPr sz="2000" b="1">
              <a:solidFill>
                <a:srgbClr val="529390"/>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4"/>
        <p:cNvGrpSpPr/>
        <p:nvPr/>
      </p:nvGrpSpPr>
      <p:grpSpPr>
        <a:xfrm>
          <a:off x="0" y="0"/>
          <a:ext cx="0" cy="0"/>
          <a:chOff x="0" y="0"/>
          <a:chExt cx="0" cy="0"/>
        </a:xfrm>
      </p:grpSpPr>
      <p:sp>
        <p:nvSpPr>
          <p:cNvPr id="305" name="Google Shape;305;p41"/>
          <p:cNvSpPr txBox="1"/>
          <p:nvPr/>
        </p:nvSpPr>
        <p:spPr>
          <a:xfrm>
            <a:off x="34075" y="1881300"/>
            <a:ext cx="5119800" cy="35709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When you visit the Louisiana Children’s Museum, we will put your Swamps on our model </a:t>
            </a:r>
            <a:br>
              <a:rPr lang="en" sz="2200">
                <a:latin typeface="Quicksand"/>
                <a:ea typeface="Quicksand"/>
                <a:cs typeface="Quicksand"/>
                <a:sym typeface="Quicksand"/>
              </a:rPr>
            </a:br>
            <a:r>
              <a:rPr lang="en" sz="2200">
                <a:latin typeface="Quicksand"/>
                <a:ea typeface="Quicksand"/>
                <a:cs typeface="Quicksand"/>
                <a:sym typeface="Quicksand"/>
              </a:rPr>
              <a:t>River </a:t>
            </a:r>
            <a:r>
              <a:rPr lang="en" sz="2200" b="1">
                <a:latin typeface="Quicksand"/>
                <a:ea typeface="Quicksand"/>
                <a:cs typeface="Quicksand"/>
                <a:sym typeface="Quicksand"/>
              </a:rPr>
              <a:t>- Sedimentation Table</a:t>
            </a:r>
            <a:br>
              <a:rPr lang="en" sz="2200" b="1">
                <a:latin typeface="Quicksand"/>
                <a:ea typeface="Quicksand"/>
                <a:cs typeface="Quicksand"/>
                <a:sym typeface="Quicksand"/>
              </a:rPr>
            </a:br>
            <a:endParaRPr sz="2200" b="1">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solidFill>
                  <a:schemeClr val="dk2"/>
                </a:solidFill>
                <a:latin typeface="Quicksand"/>
                <a:ea typeface="Quicksand"/>
                <a:cs typeface="Quicksand"/>
                <a:sym typeface="Quicksand"/>
              </a:rPr>
              <a:t>Your swamp in a sack should </a:t>
            </a:r>
            <a:r>
              <a:rPr lang="en" sz="2200" b="1">
                <a:solidFill>
                  <a:schemeClr val="dk2"/>
                </a:solidFill>
                <a:latin typeface="Quicksand"/>
                <a:ea typeface="Quicksand"/>
                <a:cs typeface="Quicksand"/>
                <a:sym typeface="Quicksand"/>
              </a:rPr>
              <a:t>absorb like a wetland</a:t>
            </a:r>
            <a:r>
              <a:rPr lang="en" sz="2200">
                <a:solidFill>
                  <a:schemeClr val="dk2"/>
                </a:solidFill>
                <a:latin typeface="Quicksand"/>
                <a:ea typeface="Quicksand"/>
                <a:cs typeface="Quicksand"/>
                <a:sym typeface="Quicksand"/>
              </a:rPr>
              <a:t>, but be </a:t>
            </a:r>
            <a:r>
              <a:rPr lang="en" sz="2200" b="1">
                <a:solidFill>
                  <a:schemeClr val="dk2"/>
                </a:solidFill>
                <a:latin typeface="Quicksand"/>
                <a:ea typeface="Quicksand"/>
                <a:cs typeface="Quicksand"/>
                <a:sym typeface="Quicksand"/>
              </a:rPr>
              <a:t>strong enough to endure</a:t>
            </a:r>
            <a:r>
              <a:rPr lang="en" sz="2200">
                <a:solidFill>
                  <a:schemeClr val="dk2"/>
                </a:solidFill>
                <a:latin typeface="Quicksand"/>
                <a:ea typeface="Quicksand"/>
                <a:cs typeface="Quicksand"/>
                <a:sym typeface="Quicksand"/>
              </a:rPr>
              <a:t> the force of a river or a hurricane.</a:t>
            </a:r>
            <a:endParaRPr sz="2200">
              <a:solidFill>
                <a:schemeClr val="dk2"/>
              </a:solidFill>
              <a:latin typeface="Quicksand"/>
              <a:ea typeface="Quicksand"/>
              <a:cs typeface="Quicksand"/>
              <a:sym typeface="Quicksand"/>
            </a:endParaRPr>
          </a:p>
          <a:p>
            <a:pPr marL="0" lvl="0" indent="0" algn="l" rtl="0">
              <a:spcBef>
                <a:spcPts val="0"/>
              </a:spcBef>
              <a:spcAft>
                <a:spcPts val="0"/>
              </a:spcAft>
              <a:buNone/>
            </a:pPr>
            <a:endParaRPr sz="2200" b="1">
              <a:latin typeface="Quicksand"/>
              <a:ea typeface="Quicksand"/>
              <a:cs typeface="Quicksand"/>
              <a:sym typeface="Quicksand"/>
            </a:endParaRPr>
          </a:p>
        </p:txBody>
      </p:sp>
      <p:sp>
        <p:nvSpPr>
          <p:cNvPr id="306" name="Google Shape;306;p41"/>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07" name="Google Shape;307;p41"/>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Building a </a:t>
            </a:r>
            <a:br>
              <a:rPr lang="en" sz="3888">
                <a:solidFill>
                  <a:schemeClr val="dk1"/>
                </a:solidFill>
              </a:rPr>
            </a:br>
            <a:r>
              <a:rPr lang="en" sz="3888">
                <a:solidFill>
                  <a:schemeClr val="dk1"/>
                </a:solidFill>
              </a:rPr>
              <a:t>“Swamp in a Sack”</a:t>
            </a:r>
            <a:endParaRPr sz="3888">
              <a:solidFill>
                <a:schemeClr val="dk1"/>
              </a:solidFill>
            </a:endParaRPr>
          </a:p>
        </p:txBody>
      </p:sp>
      <p:pic>
        <p:nvPicPr>
          <p:cNvPr id="308" name="Google Shape;308;p41"/>
          <p:cNvPicPr preferRelativeResize="0"/>
          <p:nvPr/>
        </p:nvPicPr>
        <p:blipFill rotWithShape="1">
          <a:blip r:embed="rId3">
            <a:alphaModFix/>
          </a:blip>
          <a:srcRect l="4780" t="9129" b="9137"/>
          <a:stretch/>
        </p:blipFill>
        <p:spPr>
          <a:xfrm>
            <a:off x="4693700" y="0"/>
            <a:ext cx="4494125"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2"/>
        <p:cNvGrpSpPr/>
        <p:nvPr/>
      </p:nvGrpSpPr>
      <p:grpSpPr>
        <a:xfrm>
          <a:off x="0" y="0"/>
          <a:ext cx="0" cy="0"/>
          <a:chOff x="0" y="0"/>
          <a:chExt cx="0" cy="0"/>
        </a:xfrm>
      </p:grpSpPr>
      <p:sp>
        <p:nvSpPr>
          <p:cNvPr id="313" name="Google Shape;313;p42"/>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14" name="Google Shape;314;p42"/>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Sedimentation Table</a:t>
            </a:r>
            <a:endParaRPr sz="3888">
              <a:solidFill>
                <a:schemeClr val="dk1"/>
              </a:solidFill>
            </a:endParaRPr>
          </a:p>
        </p:txBody>
      </p:sp>
      <p:pic>
        <p:nvPicPr>
          <p:cNvPr id="315" name="Google Shape;315;p42"/>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316" name="Google Shape;316;p42"/>
          <p:cNvPicPr preferRelativeResize="0"/>
          <p:nvPr/>
        </p:nvPicPr>
        <p:blipFill rotWithShape="1">
          <a:blip r:embed="rId4">
            <a:alphaModFix/>
          </a:blip>
          <a:srcRect l="13026" r="11892"/>
          <a:stretch/>
        </p:blipFill>
        <p:spPr>
          <a:xfrm>
            <a:off x="4804998" y="1044400"/>
            <a:ext cx="3845400" cy="3841500"/>
          </a:xfrm>
          <a:prstGeom prst="ellipse">
            <a:avLst/>
          </a:prstGeom>
          <a:noFill/>
          <a:ln>
            <a:noFill/>
          </a:ln>
        </p:spPr>
      </p:pic>
      <p:pic>
        <p:nvPicPr>
          <p:cNvPr id="317" name="Google Shape;317;p42"/>
          <p:cNvPicPr preferRelativeResize="0"/>
          <p:nvPr/>
        </p:nvPicPr>
        <p:blipFill rotWithShape="1">
          <a:blip r:embed="rId5">
            <a:alphaModFix/>
          </a:blip>
          <a:srcRect t="16301" b="16308"/>
          <a:stretch/>
        </p:blipFill>
        <p:spPr>
          <a:xfrm>
            <a:off x="2452825" y="2513400"/>
            <a:ext cx="2927100" cy="2630100"/>
          </a:xfrm>
          <a:prstGeom prst="ellipse">
            <a:avLst/>
          </a:prstGeom>
          <a:noFill/>
          <a:ln>
            <a:noFill/>
          </a:ln>
        </p:spPr>
      </p:pic>
      <p:pic>
        <p:nvPicPr>
          <p:cNvPr id="318" name="Google Shape;318;p42"/>
          <p:cNvPicPr preferRelativeResize="0"/>
          <p:nvPr/>
        </p:nvPicPr>
        <p:blipFill rotWithShape="1">
          <a:blip r:embed="rId6">
            <a:alphaModFix/>
          </a:blip>
          <a:srcRect t="6372" b="23140"/>
          <a:stretch/>
        </p:blipFill>
        <p:spPr>
          <a:xfrm>
            <a:off x="151650" y="1499833"/>
            <a:ext cx="2927100" cy="2751000"/>
          </a:xfrm>
          <a:prstGeom prst="ellips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2"/>
        <p:cNvGrpSpPr/>
        <p:nvPr/>
      </p:nvGrpSpPr>
      <p:grpSpPr>
        <a:xfrm>
          <a:off x="0" y="0"/>
          <a:ext cx="0" cy="0"/>
          <a:chOff x="0" y="0"/>
          <a:chExt cx="0" cy="0"/>
        </a:xfrm>
      </p:grpSpPr>
      <p:sp>
        <p:nvSpPr>
          <p:cNvPr id="323" name="Google Shape;323;p43"/>
          <p:cNvSpPr txBox="1"/>
          <p:nvPr/>
        </p:nvSpPr>
        <p:spPr>
          <a:xfrm>
            <a:off x="34075" y="1881300"/>
            <a:ext cx="3099900" cy="32325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What items would you use for your Swamp in a Sack?</a:t>
            </a:r>
            <a:endParaRPr sz="2200">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a:solidFill>
                  <a:srgbClr val="529390"/>
                </a:solidFill>
                <a:latin typeface="Quicksand"/>
                <a:ea typeface="Quicksand"/>
                <a:cs typeface="Quicksand"/>
                <a:sym typeface="Quicksand"/>
              </a:rPr>
              <a:t>Sponge</a:t>
            </a:r>
            <a:endParaRPr sz="2200">
              <a:solidFill>
                <a:srgbClr val="529390"/>
              </a:solidFill>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a:solidFill>
                  <a:srgbClr val="529390"/>
                </a:solidFill>
                <a:latin typeface="Quicksand"/>
                <a:ea typeface="Quicksand"/>
                <a:cs typeface="Quicksand"/>
                <a:sym typeface="Quicksand"/>
              </a:rPr>
              <a:t>Cotton Balls</a:t>
            </a:r>
            <a:endParaRPr sz="2200">
              <a:solidFill>
                <a:srgbClr val="529390"/>
              </a:solidFill>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a:solidFill>
                  <a:srgbClr val="529390"/>
                </a:solidFill>
                <a:latin typeface="Quicksand"/>
                <a:ea typeface="Quicksand"/>
                <a:cs typeface="Quicksand"/>
                <a:sym typeface="Quicksand"/>
              </a:rPr>
              <a:t>Moss</a:t>
            </a:r>
            <a:endParaRPr sz="2200">
              <a:solidFill>
                <a:srgbClr val="529390"/>
              </a:solidFill>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a:solidFill>
                  <a:srgbClr val="529390"/>
                </a:solidFill>
                <a:latin typeface="Quicksand"/>
                <a:ea typeface="Quicksand"/>
                <a:cs typeface="Quicksand"/>
                <a:sym typeface="Quicksand"/>
              </a:rPr>
              <a:t>Twine</a:t>
            </a:r>
            <a:endParaRPr sz="2200">
              <a:solidFill>
                <a:srgbClr val="529390"/>
              </a:solidFill>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a:solidFill>
                  <a:srgbClr val="529390"/>
                </a:solidFill>
                <a:latin typeface="Quicksand"/>
                <a:ea typeface="Quicksand"/>
                <a:cs typeface="Quicksand"/>
                <a:sym typeface="Quicksand"/>
              </a:rPr>
              <a:t>String</a:t>
            </a:r>
            <a:endParaRPr sz="2200">
              <a:solidFill>
                <a:srgbClr val="529390"/>
              </a:solidFill>
              <a:latin typeface="Quicksand"/>
              <a:ea typeface="Quicksand"/>
              <a:cs typeface="Quicksand"/>
              <a:sym typeface="Quicksand"/>
            </a:endParaRPr>
          </a:p>
          <a:p>
            <a:pPr marL="800100" lvl="1" indent="-368300" algn="l" rtl="0">
              <a:spcBef>
                <a:spcPts val="0"/>
              </a:spcBef>
              <a:spcAft>
                <a:spcPts val="0"/>
              </a:spcAft>
              <a:buClr>
                <a:srgbClr val="529390"/>
              </a:buClr>
              <a:buSzPts val="2200"/>
              <a:buFont typeface="Quicksand"/>
              <a:buChar char="○"/>
            </a:pPr>
            <a:r>
              <a:rPr lang="en" sz="2200" b="1">
                <a:solidFill>
                  <a:srgbClr val="529390"/>
                </a:solidFill>
                <a:latin typeface="Quicksand"/>
                <a:ea typeface="Quicksand"/>
                <a:cs typeface="Quicksand"/>
                <a:sym typeface="Quicksand"/>
              </a:rPr>
              <a:t>What else?</a:t>
            </a:r>
            <a:endParaRPr sz="2200" b="1">
              <a:solidFill>
                <a:srgbClr val="529390"/>
              </a:solidFill>
              <a:latin typeface="Quicksand"/>
              <a:ea typeface="Quicksand"/>
              <a:cs typeface="Quicksand"/>
              <a:sym typeface="Quicksand"/>
            </a:endParaRPr>
          </a:p>
        </p:txBody>
      </p:sp>
      <p:sp>
        <p:nvSpPr>
          <p:cNvPr id="324" name="Google Shape;324;p43"/>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25" name="Google Shape;325;p43"/>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Example Swamps</a:t>
            </a:r>
            <a:endParaRPr sz="3888">
              <a:solidFill>
                <a:schemeClr val="dk1"/>
              </a:solidFill>
            </a:endParaRPr>
          </a:p>
        </p:txBody>
      </p:sp>
      <p:pic>
        <p:nvPicPr>
          <p:cNvPr id="326" name="Google Shape;326;p43"/>
          <p:cNvPicPr preferRelativeResize="0"/>
          <p:nvPr/>
        </p:nvPicPr>
        <p:blipFill rotWithShape="1">
          <a:blip r:embed="rId3">
            <a:alphaModFix/>
          </a:blip>
          <a:srcRect l="5391" t="258" r="4151" b="36721"/>
          <a:stretch/>
        </p:blipFill>
        <p:spPr>
          <a:xfrm>
            <a:off x="5346925" y="907050"/>
            <a:ext cx="3584100" cy="3329400"/>
          </a:xfrm>
          <a:prstGeom prst="ellipse">
            <a:avLst/>
          </a:prstGeom>
          <a:noFill/>
          <a:ln w="28575" cap="flat" cmpd="sng">
            <a:solidFill>
              <a:srgbClr val="000000"/>
            </a:solidFill>
            <a:prstDash val="solid"/>
            <a:round/>
            <a:headEnd type="none" w="sm" len="sm"/>
            <a:tailEnd type="none" w="sm" len="sm"/>
          </a:ln>
        </p:spPr>
      </p:pic>
      <p:pic>
        <p:nvPicPr>
          <p:cNvPr id="327" name="Google Shape;327;p43"/>
          <p:cNvPicPr preferRelativeResize="0"/>
          <p:nvPr/>
        </p:nvPicPr>
        <p:blipFill>
          <a:blip r:embed="rId4">
            <a:alphaModFix/>
          </a:blip>
          <a:stretch>
            <a:fillRect/>
          </a:stretch>
        </p:blipFill>
        <p:spPr>
          <a:xfrm>
            <a:off x="7446475" y="106850"/>
            <a:ext cx="1556200" cy="1543351"/>
          </a:xfrm>
          <a:prstGeom prst="rect">
            <a:avLst/>
          </a:prstGeom>
          <a:noFill/>
          <a:ln>
            <a:noFill/>
          </a:ln>
        </p:spPr>
      </p:pic>
      <p:pic>
        <p:nvPicPr>
          <p:cNvPr id="328" name="Google Shape;328;p43"/>
          <p:cNvPicPr preferRelativeResize="0"/>
          <p:nvPr/>
        </p:nvPicPr>
        <p:blipFill rotWithShape="1">
          <a:blip r:embed="rId5">
            <a:alphaModFix/>
          </a:blip>
          <a:srcRect l="2398" t="5422" r="1650" b="26706"/>
          <a:stretch/>
        </p:blipFill>
        <p:spPr>
          <a:xfrm>
            <a:off x="2958750" y="1925075"/>
            <a:ext cx="3373500" cy="3181800"/>
          </a:xfrm>
          <a:prstGeom prst="ellipse">
            <a:avLst/>
          </a:prstGeom>
          <a:noFill/>
          <a:ln w="28575" cap="flat" cmpd="sng">
            <a:solidFill>
              <a:srgbClr val="00000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32"/>
        <p:cNvGrpSpPr/>
        <p:nvPr/>
      </p:nvGrpSpPr>
      <p:grpSpPr>
        <a:xfrm>
          <a:off x="0" y="0"/>
          <a:ext cx="0" cy="0"/>
          <a:chOff x="0" y="0"/>
          <a:chExt cx="0" cy="0"/>
        </a:xfrm>
      </p:grpSpPr>
      <p:pic>
        <p:nvPicPr>
          <p:cNvPr id="333" name="Google Shape;333;p44"/>
          <p:cNvPicPr preferRelativeResize="0"/>
          <p:nvPr/>
        </p:nvPicPr>
        <p:blipFill rotWithShape="1">
          <a:blip r:embed="rId3">
            <a:alphaModFix/>
          </a:blip>
          <a:srcRect l="2372" t="8928" r="1575" b="17095"/>
          <a:stretch/>
        </p:blipFill>
        <p:spPr>
          <a:xfrm>
            <a:off x="2554250" y="1338900"/>
            <a:ext cx="3705300" cy="3804600"/>
          </a:xfrm>
          <a:prstGeom prst="rect">
            <a:avLst/>
          </a:prstGeom>
          <a:noFill/>
          <a:ln>
            <a:noFill/>
          </a:ln>
        </p:spPr>
      </p:pic>
      <p:sp>
        <p:nvSpPr>
          <p:cNvPr id="334" name="Google Shape;334;p44"/>
          <p:cNvSpPr txBox="1">
            <a:spLocks noGrp="1"/>
          </p:cNvSpPr>
          <p:nvPr>
            <p:ph type="ctrTitle" idx="4294967295"/>
          </p:nvPr>
        </p:nvSpPr>
        <p:spPr>
          <a:xfrm>
            <a:off x="256775" y="-23977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Example Swamp designs</a:t>
            </a:r>
            <a:endParaRPr sz="3888">
              <a:solidFill>
                <a:schemeClr val="dk1"/>
              </a:solidFill>
            </a:endParaRPr>
          </a:p>
        </p:txBody>
      </p:sp>
      <p:pic>
        <p:nvPicPr>
          <p:cNvPr id="335" name="Google Shape;335;p44"/>
          <p:cNvPicPr preferRelativeResize="0"/>
          <p:nvPr/>
        </p:nvPicPr>
        <p:blipFill>
          <a:blip r:embed="rId4">
            <a:alphaModFix/>
          </a:blip>
          <a:stretch>
            <a:fillRect/>
          </a:stretch>
        </p:blipFill>
        <p:spPr>
          <a:xfrm>
            <a:off x="7446475" y="106850"/>
            <a:ext cx="1556200" cy="1543351"/>
          </a:xfrm>
          <a:prstGeom prst="rect">
            <a:avLst/>
          </a:prstGeom>
          <a:noFill/>
          <a:ln>
            <a:noFill/>
          </a:ln>
        </p:spPr>
      </p:pic>
      <p:pic>
        <p:nvPicPr>
          <p:cNvPr id="336" name="Google Shape;336;p44"/>
          <p:cNvPicPr preferRelativeResize="0"/>
          <p:nvPr/>
        </p:nvPicPr>
        <p:blipFill rotWithShape="1">
          <a:blip r:embed="rId5">
            <a:alphaModFix/>
          </a:blip>
          <a:srcRect t="11483" b="19632"/>
          <a:stretch/>
        </p:blipFill>
        <p:spPr>
          <a:xfrm>
            <a:off x="-76200" y="900825"/>
            <a:ext cx="3137700" cy="2882100"/>
          </a:xfrm>
          <a:prstGeom prst="ellipse">
            <a:avLst/>
          </a:prstGeom>
          <a:noFill/>
          <a:ln>
            <a:noFill/>
          </a:ln>
        </p:spPr>
      </p:pic>
      <p:pic>
        <p:nvPicPr>
          <p:cNvPr id="337" name="Google Shape;337;p44"/>
          <p:cNvPicPr preferRelativeResize="0"/>
          <p:nvPr/>
        </p:nvPicPr>
        <p:blipFill rotWithShape="1">
          <a:blip r:embed="rId6">
            <a:alphaModFix/>
          </a:blip>
          <a:srcRect l="16749"/>
          <a:stretch/>
        </p:blipFill>
        <p:spPr>
          <a:xfrm>
            <a:off x="6194623" y="0"/>
            <a:ext cx="3211526"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41"/>
        <p:cNvGrpSpPr/>
        <p:nvPr/>
      </p:nvGrpSpPr>
      <p:grpSpPr>
        <a:xfrm>
          <a:off x="0" y="0"/>
          <a:ext cx="0" cy="0"/>
          <a:chOff x="0" y="0"/>
          <a:chExt cx="0" cy="0"/>
        </a:xfrm>
      </p:grpSpPr>
      <p:sp>
        <p:nvSpPr>
          <p:cNvPr id="342" name="Google Shape;342;p45"/>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43" name="Google Shape;343;p45"/>
          <p:cNvSpPr txBox="1">
            <a:spLocks noGrp="1"/>
          </p:cNvSpPr>
          <p:nvPr>
            <p:ph type="ctrTitle" idx="4294967295"/>
          </p:nvPr>
        </p:nvSpPr>
        <p:spPr>
          <a:xfrm>
            <a:off x="-100" y="1785575"/>
            <a:ext cx="9144000" cy="1567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Open your Water Journals to page 11.</a:t>
            </a:r>
            <a:br>
              <a:rPr lang="en" sz="3888">
                <a:solidFill>
                  <a:schemeClr val="dk1"/>
                </a:solidFill>
              </a:rPr>
            </a:br>
            <a:r>
              <a:rPr lang="en" sz="3888">
                <a:solidFill>
                  <a:schemeClr val="dk1"/>
                </a:solidFill>
              </a:rPr>
              <a:t>Draw your “Swamp in a Sack” design.</a:t>
            </a:r>
            <a:endParaRPr sz="3888">
              <a:solidFill>
                <a:schemeClr val="dk1"/>
              </a:solidFill>
            </a:endParaRPr>
          </a:p>
        </p:txBody>
      </p:sp>
      <p:pic>
        <p:nvPicPr>
          <p:cNvPr id="344" name="Google Shape;344;p45"/>
          <p:cNvPicPr preferRelativeResize="0"/>
          <p:nvPr/>
        </p:nvPicPr>
        <p:blipFill rotWithShape="1">
          <a:blip r:embed="rId3">
            <a:alphaModFix/>
          </a:blip>
          <a:srcRect l="8332"/>
          <a:stretch/>
        </p:blipFill>
        <p:spPr>
          <a:xfrm>
            <a:off x="3810925" y="3523775"/>
            <a:ext cx="1521900" cy="1521900"/>
          </a:xfrm>
          <a:prstGeom prst="rect">
            <a:avLst/>
          </a:prstGeom>
          <a:noFill/>
          <a:ln>
            <a:noFill/>
          </a:ln>
        </p:spPr>
      </p:pic>
      <p:pic>
        <p:nvPicPr>
          <p:cNvPr id="345" name="Google Shape;345;p45"/>
          <p:cNvPicPr preferRelativeResize="0"/>
          <p:nvPr/>
        </p:nvPicPr>
        <p:blipFill>
          <a:blip r:embed="rId4">
            <a:alphaModFix/>
          </a:blip>
          <a:stretch>
            <a:fillRect/>
          </a:stretch>
        </p:blipFill>
        <p:spPr>
          <a:xfrm>
            <a:off x="3161638" y="152375"/>
            <a:ext cx="2820475" cy="20503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9"/>
        <p:cNvGrpSpPr/>
        <p:nvPr/>
      </p:nvGrpSpPr>
      <p:grpSpPr>
        <a:xfrm>
          <a:off x="0" y="0"/>
          <a:ext cx="0" cy="0"/>
          <a:chOff x="0" y="0"/>
          <a:chExt cx="0" cy="0"/>
        </a:xfrm>
      </p:grpSpPr>
      <p:sp>
        <p:nvSpPr>
          <p:cNvPr id="350" name="Google Shape;350;p46"/>
          <p:cNvSpPr txBox="1"/>
          <p:nvPr/>
        </p:nvSpPr>
        <p:spPr>
          <a:xfrm>
            <a:off x="34075" y="1881300"/>
            <a:ext cx="9109800" cy="31707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Step 1:</a:t>
            </a:r>
            <a:r>
              <a:rPr lang="en" sz="2200">
                <a:latin typeface="Quicksand"/>
                <a:ea typeface="Quicksand"/>
                <a:cs typeface="Quicksand"/>
                <a:sym typeface="Quicksand"/>
              </a:rPr>
              <a:t> Collect materials that will act </a:t>
            </a:r>
            <a:br>
              <a:rPr lang="en" sz="2200">
                <a:latin typeface="Quicksand"/>
                <a:ea typeface="Quicksand"/>
                <a:cs typeface="Quicksand"/>
                <a:sym typeface="Quicksand"/>
              </a:rPr>
            </a:br>
            <a:r>
              <a:rPr lang="en" sz="2200">
                <a:latin typeface="Quicksand"/>
                <a:ea typeface="Quicksand"/>
                <a:cs typeface="Quicksand"/>
                <a:sym typeface="Quicksand"/>
              </a:rPr>
              <a:t>like the soil of your wetland swamp.  </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000" i="1">
                <a:latin typeface="Quicksand"/>
                <a:ea typeface="Quicksand"/>
                <a:cs typeface="Quicksand"/>
                <a:sym typeface="Quicksand"/>
              </a:rPr>
              <a:t>Wetland soils absorb like a squishy spon</a:t>
            </a:r>
            <a:r>
              <a:rPr lang="en" sz="2200" i="1">
                <a:latin typeface="Quicksand"/>
                <a:ea typeface="Quicksand"/>
                <a:cs typeface="Quicksand"/>
                <a:sym typeface="Quicksand"/>
              </a:rPr>
              <a:t>ge.</a:t>
            </a:r>
            <a:br>
              <a:rPr lang="en" sz="2200" i="1">
                <a:latin typeface="Quicksand"/>
                <a:ea typeface="Quicksand"/>
                <a:cs typeface="Quicksand"/>
                <a:sym typeface="Quicksand"/>
              </a:rPr>
            </a:br>
            <a:endParaRPr sz="1000" i="1">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Step 2: </a:t>
            </a:r>
            <a:r>
              <a:rPr lang="en" sz="2200">
                <a:latin typeface="Quicksand"/>
                <a:ea typeface="Quicksand"/>
                <a:cs typeface="Quicksand"/>
                <a:sym typeface="Quicksand"/>
              </a:rPr>
              <a:t>Collect materials that will act </a:t>
            </a:r>
            <a:br>
              <a:rPr lang="en" sz="2200">
                <a:latin typeface="Quicksand"/>
                <a:ea typeface="Quicksand"/>
                <a:cs typeface="Quicksand"/>
                <a:sym typeface="Quicksand"/>
              </a:rPr>
            </a:br>
            <a:r>
              <a:rPr lang="en" sz="2200">
                <a:latin typeface="Quicksand"/>
                <a:ea typeface="Quicksand"/>
                <a:cs typeface="Quicksand"/>
                <a:sym typeface="Quicksand"/>
              </a:rPr>
              <a:t>like the roots of wetland vegetation.  </a:t>
            </a:r>
            <a:endParaRPr sz="2200">
              <a:latin typeface="Quicksand"/>
              <a:ea typeface="Quicksand"/>
              <a:cs typeface="Quicksand"/>
              <a:sym typeface="Quicksand"/>
            </a:endParaRPr>
          </a:p>
          <a:p>
            <a:pPr marL="914400" lvl="1" indent="-355600" algn="l" rtl="0">
              <a:spcBef>
                <a:spcPts val="0"/>
              </a:spcBef>
              <a:spcAft>
                <a:spcPts val="0"/>
              </a:spcAft>
              <a:buSzPts val="2000"/>
              <a:buFont typeface="Quicksand"/>
              <a:buChar char="○"/>
            </a:pPr>
            <a:r>
              <a:rPr lang="en" sz="2000" i="1">
                <a:latin typeface="Quicksand"/>
                <a:ea typeface="Quicksand"/>
                <a:cs typeface="Quicksand"/>
                <a:sym typeface="Quicksand"/>
              </a:rPr>
              <a:t>Roots help sediment stick together. </a:t>
            </a:r>
            <a:endParaRPr sz="2000" i="1">
              <a:latin typeface="Quicksand"/>
              <a:ea typeface="Quicksand"/>
              <a:cs typeface="Quicksand"/>
              <a:sym typeface="Quicksand"/>
            </a:endParaRPr>
          </a:p>
          <a:p>
            <a:pPr marL="0" lvl="0" indent="0" algn="l" rtl="0">
              <a:spcBef>
                <a:spcPts val="0"/>
              </a:spcBef>
              <a:spcAft>
                <a:spcPts val="0"/>
              </a:spcAft>
              <a:buNone/>
            </a:pPr>
            <a:endParaRPr sz="1000" i="1">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Step 3: </a:t>
            </a:r>
            <a:r>
              <a:rPr lang="en" sz="2200">
                <a:latin typeface="Quicksand"/>
                <a:ea typeface="Quicksand"/>
                <a:cs typeface="Quicksand"/>
                <a:sym typeface="Quicksand"/>
              </a:rPr>
              <a:t>Use the materials you have collected </a:t>
            </a:r>
            <a:br>
              <a:rPr lang="en" sz="2200">
                <a:latin typeface="Quicksand"/>
                <a:ea typeface="Quicksand"/>
                <a:cs typeface="Quicksand"/>
                <a:sym typeface="Quicksand"/>
              </a:rPr>
            </a:br>
            <a:r>
              <a:rPr lang="en" sz="2200">
                <a:latin typeface="Quicksand"/>
                <a:ea typeface="Quicksand"/>
                <a:cs typeface="Quicksand"/>
                <a:sym typeface="Quicksand"/>
              </a:rPr>
              <a:t>to design your own “Swamp in a Sack.” </a:t>
            </a:r>
            <a:endParaRPr sz="2000">
              <a:latin typeface="Quicksand"/>
              <a:ea typeface="Quicksand"/>
              <a:cs typeface="Quicksand"/>
              <a:sym typeface="Quicksand"/>
            </a:endParaRPr>
          </a:p>
        </p:txBody>
      </p:sp>
      <p:pic>
        <p:nvPicPr>
          <p:cNvPr id="351" name="Google Shape;351;p46"/>
          <p:cNvPicPr preferRelativeResize="0"/>
          <p:nvPr/>
        </p:nvPicPr>
        <p:blipFill>
          <a:blip r:embed="rId3">
            <a:alphaModFix/>
          </a:blip>
          <a:stretch>
            <a:fillRect/>
          </a:stretch>
        </p:blipFill>
        <p:spPr>
          <a:xfrm>
            <a:off x="8001450" y="1883538"/>
            <a:ext cx="1059050" cy="701862"/>
          </a:xfrm>
          <a:prstGeom prst="rect">
            <a:avLst/>
          </a:prstGeom>
          <a:noFill/>
          <a:ln>
            <a:noFill/>
          </a:ln>
        </p:spPr>
      </p:pic>
      <p:sp>
        <p:nvSpPr>
          <p:cNvPr id="352" name="Google Shape;352;p46"/>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53" name="Google Shape;353;p46"/>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Building a “Swamp in a Sack”</a:t>
            </a:r>
            <a:endParaRPr sz="3888">
              <a:solidFill>
                <a:schemeClr val="dk1"/>
              </a:solidFill>
            </a:endParaRPr>
          </a:p>
        </p:txBody>
      </p:sp>
      <p:pic>
        <p:nvPicPr>
          <p:cNvPr id="354" name="Google Shape;354;p46"/>
          <p:cNvPicPr preferRelativeResize="0"/>
          <p:nvPr/>
        </p:nvPicPr>
        <p:blipFill>
          <a:blip r:embed="rId4">
            <a:alphaModFix/>
          </a:blip>
          <a:stretch>
            <a:fillRect/>
          </a:stretch>
        </p:blipFill>
        <p:spPr>
          <a:xfrm>
            <a:off x="7446475" y="106850"/>
            <a:ext cx="1556200" cy="1543351"/>
          </a:xfrm>
          <a:prstGeom prst="rect">
            <a:avLst/>
          </a:prstGeom>
          <a:noFill/>
          <a:ln>
            <a:noFill/>
          </a:ln>
        </p:spPr>
      </p:pic>
      <p:pic>
        <p:nvPicPr>
          <p:cNvPr id="355" name="Google Shape;355;p46"/>
          <p:cNvPicPr preferRelativeResize="0"/>
          <p:nvPr/>
        </p:nvPicPr>
        <p:blipFill rotWithShape="1">
          <a:blip r:embed="rId5">
            <a:alphaModFix/>
          </a:blip>
          <a:srcRect l="11583" r="12808"/>
          <a:stretch/>
        </p:blipFill>
        <p:spPr>
          <a:xfrm rot="-5400000">
            <a:off x="5764549" y="1753475"/>
            <a:ext cx="803400" cy="1059050"/>
          </a:xfrm>
          <a:prstGeom prst="rect">
            <a:avLst/>
          </a:prstGeom>
          <a:noFill/>
          <a:ln>
            <a:noFill/>
          </a:ln>
        </p:spPr>
      </p:pic>
      <p:pic>
        <p:nvPicPr>
          <p:cNvPr id="356" name="Google Shape;356;p46"/>
          <p:cNvPicPr preferRelativeResize="0"/>
          <p:nvPr/>
        </p:nvPicPr>
        <p:blipFill>
          <a:blip r:embed="rId6">
            <a:alphaModFix/>
          </a:blip>
          <a:stretch>
            <a:fillRect/>
          </a:stretch>
        </p:blipFill>
        <p:spPr>
          <a:xfrm>
            <a:off x="6858900" y="1881301"/>
            <a:ext cx="1142550" cy="697882"/>
          </a:xfrm>
          <a:prstGeom prst="rect">
            <a:avLst/>
          </a:prstGeom>
          <a:noFill/>
          <a:ln>
            <a:noFill/>
          </a:ln>
        </p:spPr>
      </p:pic>
      <p:pic>
        <p:nvPicPr>
          <p:cNvPr id="357" name="Google Shape;357;p46"/>
          <p:cNvPicPr preferRelativeResize="0"/>
          <p:nvPr/>
        </p:nvPicPr>
        <p:blipFill>
          <a:blip r:embed="rId7">
            <a:alphaModFix/>
          </a:blip>
          <a:stretch>
            <a:fillRect/>
          </a:stretch>
        </p:blipFill>
        <p:spPr>
          <a:xfrm>
            <a:off x="5663725" y="2992075"/>
            <a:ext cx="833175" cy="833175"/>
          </a:xfrm>
          <a:prstGeom prst="rect">
            <a:avLst/>
          </a:prstGeom>
          <a:noFill/>
          <a:ln>
            <a:noFill/>
          </a:ln>
        </p:spPr>
      </p:pic>
      <p:pic>
        <p:nvPicPr>
          <p:cNvPr id="358" name="Google Shape;358;p46"/>
          <p:cNvPicPr preferRelativeResize="0"/>
          <p:nvPr/>
        </p:nvPicPr>
        <p:blipFill>
          <a:blip r:embed="rId8">
            <a:alphaModFix/>
          </a:blip>
          <a:stretch>
            <a:fillRect/>
          </a:stretch>
        </p:blipFill>
        <p:spPr>
          <a:xfrm>
            <a:off x="7920598" y="2869450"/>
            <a:ext cx="833179" cy="958175"/>
          </a:xfrm>
          <a:prstGeom prst="rect">
            <a:avLst/>
          </a:prstGeom>
          <a:noFill/>
          <a:ln>
            <a:noFill/>
          </a:ln>
        </p:spPr>
      </p:pic>
      <p:pic>
        <p:nvPicPr>
          <p:cNvPr id="359" name="Google Shape;359;p46"/>
          <p:cNvPicPr preferRelativeResize="0"/>
          <p:nvPr/>
        </p:nvPicPr>
        <p:blipFill>
          <a:blip r:embed="rId9">
            <a:alphaModFix/>
          </a:blip>
          <a:stretch>
            <a:fillRect/>
          </a:stretch>
        </p:blipFill>
        <p:spPr>
          <a:xfrm>
            <a:off x="6637476" y="3025651"/>
            <a:ext cx="1142550" cy="82734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63"/>
        <p:cNvGrpSpPr/>
        <p:nvPr/>
      </p:nvGrpSpPr>
      <p:grpSpPr>
        <a:xfrm>
          <a:off x="0" y="0"/>
          <a:ext cx="0" cy="0"/>
          <a:chOff x="0" y="0"/>
          <a:chExt cx="0" cy="0"/>
        </a:xfrm>
      </p:grpSpPr>
      <p:sp>
        <p:nvSpPr>
          <p:cNvPr id="364" name="Google Shape;364;p47"/>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65" name="Google Shape;365;p47"/>
          <p:cNvSpPr txBox="1">
            <a:spLocks noGrp="1"/>
          </p:cNvSpPr>
          <p:nvPr>
            <p:ph type="ctrTitle" idx="4294967295"/>
          </p:nvPr>
        </p:nvSpPr>
        <p:spPr>
          <a:xfrm>
            <a:off x="-100" y="1937975"/>
            <a:ext cx="9144000" cy="1633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Once you’ve finished building, </a:t>
            </a:r>
            <a:br>
              <a:rPr lang="en" sz="3888">
                <a:solidFill>
                  <a:schemeClr val="dk1"/>
                </a:solidFill>
              </a:rPr>
            </a:br>
            <a:r>
              <a:rPr lang="en" sz="3888">
                <a:solidFill>
                  <a:schemeClr val="dk1"/>
                </a:solidFill>
              </a:rPr>
              <a:t>turn your Journal to page 11 and </a:t>
            </a:r>
            <a:br>
              <a:rPr lang="en" sz="3888">
                <a:solidFill>
                  <a:schemeClr val="dk1"/>
                </a:solidFill>
              </a:rPr>
            </a:br>
            <a:r>
              <a:rPr lang="en" sz="3888">
                <a:solidFill>
                  <a:schemeClr val="dk1"/>
                </a:solidFill>
              </a:rPr>
              <a:t>answer the question</a:t>
            </a:r>
            <a:endParaRPr sz="3888">
              <a:solidFill>
                <a:schemeClr val="dk1"/>
              </a:solidFill>
            </a:endParaRPr>
          </a:p>
        </p:txBody>
      </p:sp>
      <p:pic>
        <p:nvPicPr>
          <p:cNvPr id="366" name="Google Shape;366;p47"/>
          <p:cNvPicPr preferRelativeResize="0"/>
          <p:nvPr/>
        </p:nvPicPr>
        <p:blipFill rotWithShape="1">
          <a:blip r:embed="rId3">
            <a:alphaModFix/>
          </a:blip>
          <a:srcRect l="8332"/>
          <a:stretch/>
        </p:blipFill>
        <p:spPr>
          <a:xfrm>
            <a:off x="3810925" y="3523775"/>
            <a:ext cx="1521900" cy="1521900"/>
          </a:xfrm>
          <a:prstGeom prst="rect">
            <a:avLst/>
          </a:prstGeom>
          <a:noFill/>
          <a:ln>
            <a:noFill/>
          </a:ln>
        </p:spPr>
      </p:pic>
      <p:pic>
        <p:nvPicPr>
          <p:cNvPr id="367" name="Google Shape;367;p47"/>
          <p:cNvPicPr preferRelativeResize="0"/>
          <p:nvPr/>
        </p:nvPicPr>
        <p:blipFill>
          <a:blip r:embed="rId4">
            <a:alphaModFix/>
          </a:blip>
          <a:stretch>
            <a:fillRect/>
          </a:stretch>
        </p:blipFill>
        <p:spPr>
          <a:xfrm>
            <a:off x="3484100" y="152375"/>
            <a:ext cx="2246599" cy="163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71"/>
        <p:cNvGrpSpPr/>
        <p:nvPr/>
      </p:nvGrpSpPr>
      <p:grpSpPr>
        <a:xfrm>
          <a:off x="0" y="0"/>
          <a:ext cx="0" cy="0"/>
          <a:chOff x="0" y="0"/>
          <a:chExt cx="0" cy="0"/>
        </a:xfrm>
      </p:grpSpPr>
      <p:sp>
        <p:nvSpPr>
          <p:cNvPr id="372" name="Google Shape;372;p48"/>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73" name="Google Shape;373;p48"/>
          <p:cNvSpPr txBox="1">
            <a:spLocks noGrp="1"/>
          </p:cNvSpPr>
          <p:nvPr>
            <p:ph type="ctrTitle" idx="4294967295"/>
          </p:nvPr>
        </p:nvSpPr>
        <p:spPr>
          <a:xfrm>
            <a:off x="-100" y="1937975"/>
            <a:ext cx="9144000" cy="2291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Great work!  </a:t>
            </a:r>
            <a:br>
              <a:rPr lang="en" sz="3888">
                <a:solidFill>
                  <a:schemeClr val="dk1"/>
                </a:solidFill>
              </a:rPr>
            </a:br>
            <a:r>
              <a:rPr lang="en" sz="3888">
                <a:solidFill>
                  <a:schemeClr val="dk1"/>
                </a:solidFill>
              </a:rPr>
              <a:t>Please </a:t>
            </a:r>
            <a:r>
              <a:rPr lang="en" sz="3888">
                <a:solidFill>
                  <a:srgbClr val="529390"/>
                </a:solidFill>
              </a:rPr>
              <a:t>put away </a:t>
            </a:r>
            <a:r>
              <a:rPr lang="en" sz="3888">
                <a:solidFill>
                  <a:schemeClr val="dk1"/>
                </a:solidFill>
              </a:rPr>
              <a:t>your Swamp and your Water Journal, and </a:t>
            </a:r>
            <a:r>
              <a:rPr lang="en" sz="3888">
                <a:solidFill>
                  <a:srgbClr val="529390"/>
                </a:solidFill>
              </a:rPr>
              <a:t>keep them safe</a:t>
            </a:r>
            <a:r>
              <a:rPr lang="en" sz="3888">
                <a:solidFill>
                  <a:schemeClr val="dk1"/>
                </a:solidFill>
              </a:rPr>
              <a:t> until our field trip to the </a:t>
            </a:r>
            <a:r>
              <a:rPr lang="en" sz="3888">
                <a:solidFill>
                  <a:srgbClr val="529390"/>
                </a:solidFill>
              </a:rPr>
              <a:t>Children’s Museum</a:t>
            </a:r>
            <a:r>
              <a:rPr lang="en" sz="3888">
                <a:solidFill>
                  <a:schemeClr val="dk1"/>
                </a:solidFill>
              </a:rPr>
              <a:t>!</a:t>
            </a:r>
            <a:endParaRPr sz="3888">
              <a:solidFill>
                <a:schemeClr val="dk1"/>
              </a:solidFill>
            </a:endParaRPr>
          </a:p>
        </p:txBody>
      </p:sp>
      <p:pic>
        <p:nvPicPr>
          <p:cNvPr id="374" name="Google Shape;374;p48"/>
          <p:cNvPicPr preferRelativeResize="0"/>
          <p:nvPr/>
        </p:nvPicPr>
        <p:blipFill>
          <a:blip r:embed="rId3">
            <a:alphaModFix/>
          </a:blip>
          <a:stretch>
            <a:fillRect/>
          </a:stretch>
        </p:blipFill>
        <p:spPr>
          <a:xfrm>
            <a:off x="3484100" y="152375"/>
            <a:ext cx="2246599" cy="1633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78"/>
        <p:cNvGrpSpPr/>
        <p:nvPr/>
      </p:nvGrpSpPr>
      <p:grpSpPr>
        <a:xfrm>
          <a:off x="0" y="0"/>
          <a:ext cx="0" cy="0"/>
          <a:chOff x="0" y="0"/>
          <a:chExt cx="0" cy="0"/>
        </a:xfrm>
      </p:grpSpPr>
      <p:pic>
        <p:nvPicPr>
          <p:cNvPr id="379" name="Google Shape;379;p49"/>
          <p:cNvPicPr preferRelativeResize="0"/>
          <p:nvPr/>
        </p:nvPicPr>
        <p:blipFill>
          <a:blip r:embed="rId3">
            <a:alphaModFix/>
          </a:blip>
          <a:stretch>
            <a:fillRect/>
          </a:stretch>
        </p:blipFill>
        <p:spPr>
          <a:xfrm>
            <a:off x="-2" y="0"/>
            <a:ext cx="3975681" cy="5143501"/>
          </a:xfrm>
          <a:prstGeom prst="rect">
            <a:avLst/>
          </a:prstGeom>
          <a:noFill/>
          <a:ln>
            <a:noFill/>
          </a:ln>
        </p:spPr>
      </p:pic>
      <p:sp>
        <p:nvSpPr>
          <p:cNvPr id="380" name="Google Shape;380;p49"/>
          <p:cNvSpPr txBox="1">
            <a:spLocks noGrp="1"/>
          </p:cNvSpPr>
          <p:nvPr>
            <p:ph type="ctrTitle" idx="4294967295"/>
          </p:nvPr>
        </p:nvSpPr>
        <p:spPr>
          <a:xfrm>
            <a:off x="4317575" y="3193925"/>
            <a:ext cx="4459200" cy="177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1"/>
                </a:solidFill>
              </a:rPr>
              <a:t>Lesson 3:</a:t>
            </a:r>
            <a:endParaRPr sz="3500">
              <a:solidFill>
                <a:schemeClr val="dk1"/>
              </a:solidFill>
            </a:endParaRPr>
          </a:p>
          <a:p>
            <a:pPr marL="0" lvl="0" indent="0" algn="ctr" rtl="0">
              <a:spcBef>
                <a:spcPts val="0"/>
              </a:spcBef>
              <a:spcAft>
                <a:spcPts val="0"/>
              </a:spcAft>
              <a:buNone/>
            </a:pPr>
            <a:r>
              <a:rPr lang="en" sz="3500">
                <a:solidFill>
                  <a:schemeClr val="dk1"/>
                </a:solidFill>
              </a:rPr>
              <a:t>We’re going to the Children’s Museum!</a:t>
            </a:r>
            <a:endParaRPr sz="3500">
              <a:solidFill>
                <a:schemeClr val="dk1"/>
              </a:solidFill>
            </a:endParaRPr>
          </a:p>
        </p:txBody>
      </p:sp>
      <p:pic>
        <p:nvPicPr>
          <p:cNvPr id="381" name="Google Shape;381;p49"/>
          <p:cNvPicPr preferRelativeResize="0"/>
          <p:nvPr/>
        </p:nvPicPr>
        <p:blipFill>
          <a:blip r:embed="rId4">
            <a:alphaModFix/>
          </a:blip>
          <a:stretch>
            <a:fillRect/>
          </a:stretch>
        </p:blipFill>
        <p:spPr>
          <a:xfrm>
            <a:off x="4573650" y="324575"/>
            <a:ext cx="3947050" cy="2869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85"/>
        <p:cNvGrpSpPr/>
        <p:nvPr/>
      </p:nvGrpSpPr>
      <p:grpSpPr>
        <a:xfrm>
          <a:off x="0" y="0"/>
          <a:ext cx="0" cy="0"/>
          <a:chOff x="0" y="0"/>
          <a:chExt cx="0" cy="0"/>
        </a:xfrm>
      </p:grpSpPr>
      <p:sp>
        <p:nvSpPr>
          <p:cNvPr id="386" name="Google Shape;386;p50"/>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387" name="Google Shape;387;p50"/>
          <p:cNvSpPr txBox="1">
            <a:spLocks noGrp="1"/>
          </p:cNvSpPr>
          <p:nvPr>
            <p:ph type="ctrTitle" idx="4294967295"/>
          </p:nvPr>
        </p:nvSpPr>
        <p:spPr>
          <a:xfrm>
            <a:off x="-100" y="15389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12 </a:t>
            </a:r>
            <a:br>
              <a:rPr lang="en" sz="3333">
                <a:solidFill>
                  <a:schemeClr val="dk1"/>
                </a:solidFill>
              </a:rPr>
            </a:br>
            <a:r>
              <a:rPr lang="en" sz="3333">
                <a:solidFill>
                  <a:schemeClr val="dk1"/>
                </a:solidFill>
              </a:rPr>
              <a:t>to follow along!</a:t>
            </a:r>
            <a:endParaRPr sz="3333">
              <a:solidFill>
                <a:schemeClr val="dk1"/>
              </a:solidFill>
            </a:endParaRPr>
          </a:p>
        </p:txBody>
      </p:sp>
      <p:pic>
        <p:nvPicPr>
          <p:cNvPr id="388" name="Google Shape;388;p50"/>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389" name="Google Shape;389;p50"/>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1"/>
        <p:cNvGrpSpPr/>
        <p:nvPr/>
      </p:nvGrpSpPr>
      <p:grpSpPr>
        <a:xfrm>
          <a:off x="0" y="0"/>
          <a:ext cx="0" cy="0"/>
          <a:chOff x="0" y="0"/>
          <a:chExt cx="0" cy="0"/>
        </a:xfrm>
      </p:grpSpPr>
      <p:sp>
        <p:nvSpPr>
          <p:cNvPr id="82" name="Google Shape;82;p15"/>
          <p:cNvSpPr txBox="1">
            <a:spLocks noGrp="1"/>
          </p:cNvSpPr>
          <p:nvPr>
            <p:ph type="ctrTitle" idx="4294967295"/>
          </p:nvPr>
        </p:nvSpPr>
        <p:spPr>
          <a:xfrm>
            <a:off x="245325" y="1621375"/>
            <a:ext cx="8399100" cy="321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400">
                <a:solidFill>
                  <a:schemeClr val="dk1"/>
                </a:solidFill>
              </a:rPr>
              <a:t>If you are not sure what an </a:t>
            </a:r>
            <a:r>
              <a:rPr lang="en" sz="3400" u="sng">
                <a:solidFill>
                  <a:schemeClr val="dk1"/>
                </a:solidFill>
              </a:rPr>
              <a:t>underlined</a:t>
            </a:r>
            <a:r>
              <a:rPr lang="en" sz="3400">
                <a:solidFill>
                  <a:schemeClr val="dk1"/>
                </a:solidFill>
              </a:rPr>
              <a:t>  word means, be sure to check the definitions at the start of each lesson.</a:t>
            </a:r>
            <a:endParaRPr sz="3400">
              <a:solidFill>
                <a:schemeClr val="dk1"/>
              </a:solidFill>
            </a:endParaRPr>
          </a:p>
          <a:p>
            <a:pPr marL="0" lvl="0" indent="0" algn="ctr" rtl="0">
              <a:spcBef>
                <a:spcPts val="0"/>
              </a:spcBef>
              <a:spcAft>
                <a:spcPts val="0"/>
              </a:spcAft>
              <a:buSzPts val="990"/>
              <a:buNone/>
            </a:pPr>
            <a:endParaRPr sz="3400">
              <a:solidFill>
                <a:schemeClr val="dk1"/>
              </a:solidFill>
            </a:endParaRPr>
          </a:p>
          <a:p>
            <a:pPr marL="0" lvl="0" indent="0" algn="ctr" rtl="0">
              <a:spcBef>
                <a:spcPts val="0"/>
              </a:spcBef>
              <a:spcAft>
                <a:spcPts val="0"/>
              </a:spcAft>
              <a:buSzPts val="990"/>
              <a:buNone/>
            </a:pPr>
            <a:r>
              <a:rPr lang="en" sz="3400">
                <a:solidFill>
                  <a:schemeClr val="dk1"/>
                </a:solidFill>
              </a:rPr>
              <a:t>(Hint: look at pages 4, 8, and 12)</a:t>
            </a:r>
            <a:endParaRPr sz="3400">
              <a:solidFill>
                <a:schemeClr val="dk1"/>
              </a:solidFill>
            </a:endParaRPr>
          </a:p>
        </p:txBody>
      </p:sp>
      <p:pic>
        <p:nvPicPr>
          <p:cNvPr id="83" name="Google Shape;83;p15"/>
          <p:cNvPicPr preferRelativeResize="0"/>
          <p:nvPr/>
        </p:nvPicPr>
        <p:blipFill>
          <a:blip r:embed="rId3">
            <a:alphaModFix/>
          </a:blip>
          <a:stretch>
            <a:fillRect/>
          </a:stretch>
        </p:blipFill>
        <p:spPr>
          <a:xfrm>
            <a:off x="245323" y="84050"/>
            <a:ext cx="2361750" cy="1716900"/>
          </a:xfrm>
          <a:prstGeom prst="rect">
            <a:avLst/>
          </a:prstGeom>
          <a:noFill/>
          <a:ln>
            <a:noFill/>
          </a:ln>
        </p:spPr>
      </p:pic>
      <p:pic>
        <p:nvPicPr>
          <p:cNvPr id="84" name="Google Shape;84;p15"/>
          <p:cNvPicPr preferRelativeResize="0"/>
          <p:nvPr/>
        </p:nvPicPr>
        <p:blipFill>
          <a:blip r:embed="rId4">
            <a:alphaModFix/>
          </a:blip>
          <a:stretch>
            <a:fillRect/>
          </a:stretch>
        </p:blipFill>
        <p:spPr>
          <a:xfrm>
            <a:off x="7446475" y="106850"/>
            <a:ext cx="1556200" cy="154335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3"/>
        <p:cNvGrpSpPr/>
        <p:nvPr/>
      </p:nvGrpSpPr>
      <p:grpSpPr>
        <a:xfrm>
          <a:off x="0" y="0"/>
          <a:ext cx="0" cy="0"/>
          <a:chOff x="0" y="0"/>
          <a:chExt cx="0" cy="0"/>
        </a:xfrm>
      </p:grpSpPr>
      <p:sp>
        <p:nvSpPr>
          <p:cNvPr id="394" name="Google Shape;394;p51"/>
          <p:cNvSpPr txBox="1"/>
          <p:nvPr/>
        </p:nvSpPr>
        <p:spPr>
          <a:xfrm>
            <a:off x="34075" y="1881300"/>
            <a:ext cx="4580700" cy="28938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In a few days, we will be visiting the </a:t>
            </a:r>
            <a:r>
              <a:rPr lang="en" sz="2200" b="1">
                <a:latin typeface="Quicksand"/>
                <a:ea typeface="Quicksand"/>
                <a:cs typeface="Quicksand"/>
                <a:sym typeface="Quicksand"/>
              </a:rPr>
              <a:t>Louisiana Children’s Museum</a:t>
            </a:r>
            <a:r>
              <a:rPr lang="en" sz="2200">
                <a:latin typeface="Quicksand"/>
                <a:ea typeface="Quicksand"/>
                <a:cs typeface="Quicksand"/>
                <a:sym typeface="Quicksand"/>
              </a:rPr>
              <a:t>!</a:t>
            </a:r>
            <a:endParaRPr sz="2200">
              <a:latin typeface="Quicksand"/>
              <a:ea typeface="Quicksand"/>
              <a:cs typeface="Quicksand"/>
              <a:sym typeface="Quicksand"/>
            </a:endParaRPr>
          </a:p>
          <a:p>
            <a:pPr marL="457200" lvl="0" indent="0" algn="l" rtl="0">
              <a:spcBef>
                <a:spcPts val="0"/>
              </a:spcBef>
              <a:spcAft>
                <a:spcPts val="0"/>
              </a:spcAft>
              <a:buNone/>
            </a:pP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The map on </a:t>
            </a:r>
            <a:r>
              <a:rPr lang="en" sz="2200" b="1">
                <a:latin typeface="Quicksand"/>
                <a:ea typeface="Quicksand"/>
                <a:cs typeface="Quicksand"/>
                <a:sym typeface="Quicksand"/>
              </a:rPr>
              <a:t>page 13</a:t>
            </a:r>
            <a:r>
              <a:rPr lang="en" sz="2200">
                <a:latin typeface="Quicksand"/>
                <a:ea typeface="Quicksand"/>
                <a:cs typeface="Quicksand"/>
                <a:sym typeface="Quicksand"/>
              </a:rPr>
              <a:t> of your Water Journal will help you find your way around the museum.</a:t>
            </a:r>
            <a:endParaRPr sz="2200">
              <a:latin typeface="Quicksand"/>
              <a:ea typeface="Quicksand"/>
              <a:cs typeface="Quicksand"/>
              <a:sym typeface="Quicksand"/>
            </a:endParaRPr>
          </a:p>
        </p:txBody>
      </p:sp>
      <p:sp>
        <p:nvSpPr>
          <p:cNvPr id="395" name="Google Shape;395;p51"/>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What’s next:</a:t>
            </a:r>
            <a:endParaRPr sz="3888">
              <a:solidFill>
                <a:schemeClr val="dk1"/>
              </a:solidFill>
            </a:endParaRPr>
          </a:p>
        </p:txBody>
      </p:sp>
      <p:pic>
        <p:nvPicPr>
          <p:cNvPr id="396" name="Google Shape;396;p51"/>
          <p:cNvPicPr preferRelativeResize="0"/>
          <p:nvPr/>
        </p:nvPicPr>
        <p:blipFill>
          <a:blip r:embed="rId3">
            <a:alphaModFix/>
          </a:blip>
          <a:stretch>
            <a:fillRect/>
          </a:stretch>
        </p:blipFill>
        <p:spPr>
          <a:xfrm>
            <a:off x="4716476" y="1"/>
            <a:ext cx="4429699"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0"/>
        <p:cNvGrpSpPr/>
        <p:nvPr/>
      </p:nvGrpSpPr>
      <p:grpSpPr>
        <a:xfrm>
          <a:off x="0" y="0"/>
          <a:ext cx="0" cy="0"/>
          <a:chOff x="0" y="0"/>
          <a:chExt cx="0" cy="0"/>
        </a:xfrm>
      </p:grpSpPr>
      <p:sp>
        <p:nvSpPr>
          <p:cNvPr id="401" name="Google Shape;401;p52"/>
          <p:cNvSpPr txBox="1"/>
          <p:nvPr/>
        </p:nvSpPr>
        <p:spPr>
          <a:xfrm>
            <a:off x="-42125" y="1500300"/>
            <a:ext cx="72156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At the museum, you will test your “Swamps” </a:t>
            </a:r>
            <a:br>
              <a:rPr lang="en" sz="2200">
                <a:latin typeface="Quicksand"/>
                <a:ea typeface="Quicksand"/>
                <a:cs typeface="Quicksand"/>
                <a:sym typeface="Quicksand"/>
              </a:rPr>
            </a:br>
            <a:r>
              <a:rPr lang="en" sz="2200">
                <a:latin typeface="Quicksand"/>
                <a:ea typeface="Quicksand"/>
                <a:cs typeface="Quicksand"/>
                <a:sym typeface="Quicksand"/>
              </a:rPr>
              <a:t>on the Sedimentation Table to see how </a:t>
            </a:r>
            <a:br>
              <a:rPr lang="en" sz="2200">
                <a:latin typeface="Quicksand"/>
                <a:ea typeface="Quicksand"/>
                <a:cs typeface="Quicksand"/>
                <a:sym typeface="Quicksand"/>
              </a:rPr>
            </a:br>
            <a:r>
              <a:rPr lang="en" sz="2200">
                <a:latin typeface="Quicksand"/>
                <a:ea typeface="Quicksand"/>
                <a:cs typeface="Quicksand"/>
                <a:sym typeface="Quicksand"/>
              </a:rPr>
              <a:t>absorbent and strong they are. </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We will </a:t>
            </a:r>
            <a:r>
              <a:rPr lang="en" sz="2200" b="1">
                <a:latin typeface="Quicksand"/>
                <a:ea typeface="Quicksand"/>
                <a:cs typeface="Quicksand"/>
                <a:sym typeface="Quicksand"/>
              </a:rPr>
              <a:t>take turns</a:t>
            </a:r>
            <a:r>
              <a:rPr lang="en" sz="2200">
                <a:latin typeface="Quicksand"/>
                <a:ea typeface="Quicksand"/>
                <a:cs typeface="Quicksand"/>
                <a:sym typeface="Quicksand"/>
              </a:rPr>
              <a:t> at the Sedimentation Table</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b="1">
                <a:latin typeface="Quicksand"/>
                <a:ea typeface="Quicksand"/>
                <a:cs typeface="Quicksand"/>
                <a:sym typeface="Quicksand"/>
              </a:rPr>
              <a:t>Pay attention</a:t>
            </a:r>
            <a:r>
              <a:rPr lang="en" sz="2200">
                <a:latin typeface="Quicksand"/>
                <a:ea typeface="Quicksand"/>
                <a:cs typeface="Quicksand"/>
                <a:sym typeface="Quicksand"/>
              </a:rPr>
              <a:t> to your classmates’ Swamp’s to see what designs work best. </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When not at the Sediment Table, </a:t>
            </a:r>
            <a:r>
              <a:rPr lang="en" sz="2200" b="1">
                <a:latin typeface="Quicksand"/>
                <a:ea typeface="Quicksand"/>
                <a:cs typeface="Quicksand"/>
                <a:sym typeface="Quicksand"/>
              </a:rPr>
              <a:t>explore and play</a:t>
            </a:r>
            <a:r>
              <a:rPr lang="en" sz="2200">
                <a:latin typeface="Quicksand"/>
                <a:ea typeface="Quicksand"/>
                <a:cs typeface="Quicksand"/>
                <a:sym typeface="Quicksand"/>
              </a:rPr>
              <a:t> in the other galleries of the museum</a:t>
            </a:r>
            <a:endParaRPr sz="2200">
              <a:latin typeface="Quicksand"/>
              <a:ea typeface="Quicksand"/>
              <a:cs typeface="Quicksand"/>
              <a:sym typeface="Quicksand"/>
            </a:endParaRPr>
          </a:p>
          <a:p>
            <a:pPr marL="0" lvl="0" indent="0" algn="l" rtl="0">
              <a:spcBef>
                <a:spcPts val="0"/>
              </a:spcBef>
              <a:spcAft>
                <a:spcPts val="0"/>
              </a:spcAft>
              <a:buNone/>
            </a:pPr>
            <a:endParaRPr sz="2200">
              <a:latin typeface="Quicksand"/>
              <a:ea typeface="Quicksand"/>
              <a:cs typeface="Quicksand"/>
              <a:sym typeface="Quicksand"/>
            </a:endParaRPr>
          </a:p>
        </p:txBody>
      </p:sp>
      <p:sp>
        <p:nvSpPr>
          <p:cNvPr id="402" name="Google Shape;402;p52"/>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03" name="Google Shape;403;p52"/>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to expect:</a:t>
            </a:r>
            <a:endParaRPr sz="3888">
              <a:solidFill>
                <a:schemeClr val="dk1"/>
              </a:solidFill>
            </a:endParaRPr>
          </a:p>
        </p:txBody>
      </p:sp>
      <p:pic>
        <p:nvPicPr>
          <p:cNvPr id="404" name="Google Shape;404;p52"/>
          <p:cNvPicPr preferRelativeResize="0"/>
          <p:nvPr/>
        </p:nvPicPr>
        <p:blipFill rotWithShape="1">
          <a:blip r:embed="rId3">
            <a:alphaModFix/>
          </a:blip>
          <a:srcRect t="6372" b="23140"/>
          <a:stretch/>
        </p:blipFill>
        <p:spPr>
          <a:xfrm>
            <a:off x="6145100" y="8"/>
            <a:ext cx="2927100" cy="2751000"/>
          </a:xfrm>
          <a:prstGeom prst="ellipse">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8"/>
        <p:cNvGrpSpPr/>
        <p:nvPr/>
      </p:nvGrpSpPr>
      <p:grpSpPr>
        <a:xfrm>
          <a:off x="0" y="0"/>
          <a:ext cx="0" cy="0"/>
          <a:chOff x="0" y="0"/>
          <a:chExt cx="0" cy="0"/>
        </a:xfrm>
      </p:grpSpPr>
      <p:sp>
        <p:nvSpPr>
          <p:cNvPr id="409" name="Google Shape;409;p53"/>
          <p:cNvSpPr txBox="1"/>
          <p:nvPr/>
        </p:nvSpPr>
        <p:spPr>
          <a:xfrm>
            <a:off x="17100" y="1499075"/>
            <a:ext cx="51870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200">
              <a:latin typeface="Quicksand"/>
              <a:ea typeface="Quicksand"/>
              <a:cs typeface="Quicksand"/>
              <a:sym typeface="Quicksand"/>
            </a:endParaRPr>
          </a:p>
          <a:p>
            <a:pPr marL="457200" lvl="0" indent="-368300" algn="l" rtl="0">
              <a:spcBef>
                <a:spcPts val="0"/>
              </a:spcBef>
              <a:spcAft>
                <a:spcPts val="0"/>
              </a:spcAft>
              <a:buClr>
                <a:srgbClr val="529390"/>
              </a:buClr>
              <a:buSzPts val="2200"/>
              <a:buFont typeface="Quicksand"/>
              <a:buChar char="●"/>
            </a:pPr>
            <a:r>
              <a:rPr lang="en" sz="2200" b="1">
                <a:solidFill>
                  <a:srgbClr val="529390"/>
                </a:solidFill>
                <a:latin typeface="Quicksand"/>
                <a:ea typeface="Quicksand"/>
                <a:cs typeface="Quicksand"/>
                <a:sym typeface="Quicksand"/>
              </a:rPr>
              <a:t>Dig Into Nature - test your “Swamp in a Sack”</a:t>
            </a:r>
            <a:endParaRPr sz="2200" b="1">
              <a:solidFill>
                <a:srgbClr val="529390"/>
              </a:solidFill>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In groups, take turns placing your swamp on the sedimentation table. </a:t>
            </a:r>
            <a:endParaRPr sz="1900">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To protect the city, where is the best place to put your swamp?  Why? </a:t>
            </a:r>
            <a:endParaRPr sz="1900">
              <a:latin typeface="Quicksand"/>
              <a:ea typeface="Quicksand"/>
              <a:cs typeface="Quicksand"/>
              <a:sym typeface="Quicksand"/>
            </a:endParaRPr>
          </a:p>
          <a:p>
            <a:pPr marL="0" lvl="0" indent="0" algn="l" rtl="0">
              <a:spcBef>
                <a:spcPts val="0"/>
              </a:spcBef>
              <a:spcAft>
                <a:spcPts val="0"/>
              </a:spcAft>
              <a:buNone/>
            </a:pPr>
            <a:endParaRPr sz="1800">
              <a:latin typeface="Quicksand"/>
              <a:ea typeface="Quicksand"/>
              <a:cs typeface="Quicksand"/>
              <a:sym typeface="Quicksand"/>
            </a:endParaRPr>
          </a:p>
        </p:txBody>
      </p:sp>
      <p:sp>
        <p:nvSpPr>
          <p:cNvPr id="410" name="Google Shape;410;p53"/>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11" name="Google Shape;411;p53"/>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At the museum:</a:t>
            </a:r>
            <a:endParaRPr sz="3888">
              <a:solidFill>
                <a:schemeClr val="dk1"/>
              </a:solidFill>
            </a:endParaRPr>
          </a:p>
        </p:txBody>
      </p:sp>
      <p:pic>
        <p:nvPicPr>
          <p:cNvPr id="412" name="Google Shape;412;p53"/>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413" name="Google Shape;413;p53"/>
          <p:cNvPicPr preferRelativeResize="0"/>
          <p:nvPr/>
        </p:nvPicPr>
        <p:blipFill rotWithShape="1">
          <a:blip r:embed="rId4">
            <a:alphaModFix/>
          </a:blip>
          <a:srcRect b="22360"/>
          <a:stretch/>
        </p:blipFill>
        <p:spPr>
          <a:xfrm>
            <a:off x="6004250" y="1893375"/>
            <a:ext cx="3139749" cy="32501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7"/>
        <p:cNvGrpSpPr/>
        <p:nvPr/>
      </p:nvGrpSpPr>
      <p:grpSpPr>
        <a:xfrm>
          <a:off x="0" y="0"/>
          <a:ext cx="0" cy="0"/>
          <a:chOff x="0" y="0"/>
          <a:chExt cx="0" cy="0"/>
        </a:xfrm>
      </p:grpSpPr>
      <p:sp>
        <p:nvSpPr>
          <p:cNvPr id="418" name="Google Shape;418;p54"/>
          <p:cNvSpPr txBox="1"/>
          <p:nvPr/>
        </p:nvSpPr>
        <p:spPr>
          <a:xfrm>
            <a:off x="17100" y="1573925"/>
            <a:ext cx="5504400" cy="3771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latin typeface="Quicksand"/>
              <a:ea typeface="Quicksand"/>
              <a:cs typeface="Quicksand"/>
              <a:sym typeface="Quicksand"/>
            </a:endParaRPr>
          </a:p>
          <a:p>
            <a:pPr marL="457200" lvl="0" indent="-368300" algn="l" rtl="0">
              <a:spcBef>
                <a:spcPts val="0"/>
              </a:spcBef>
              <a:spcAft>
                <a:spcPts val="0"/>
              </a:spcAft>
              <a:buClr>
                <a:srgbClr val="4BC9EF"/>
              </a:buClr>
              <a:buSzPts val="2200"/>
              <a:buFont typeface="Quicksand"/>
              <a:buChar char="●"/>
            </a:pPr>
            <a:r>
              <a:rPr lang="en" sz="2200" b="1">
                <a:solidFill>
                  <a:srgbClr val="4BC9EF"/>
                </a:solidFill>
                <a:latin typeface="Quicksand"/>
                <a:ea typeface="Quicksand"/>
                <a:cs typeface="Quicksand"/>
                <a:sym typeface="Quicksand"/>
              </a:rPr>
              <a:t>Move with the River - work as engineers and cargo captains</a:t>
            </a:r>
            <a:endParaRPr sz="2200" b="1">
              <a:solidFill>
                <a:srgbClr val="4BC9EF"/>
              </a:solidFill>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Use the locks, spillway, and retention pond to change the River’s flow.</a:t>
            </a:r>
            <a:endParaRPr sz="1900">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Grab a boat and some “cargo” blocks, then let them float downstream. </a:t>
            </a:r>
            <a:br>
              <a:rPr lang="en" sz="1900">
                <a:latin typeface="Quicksand"/>
                <a:ea typeface="Quicksand"/>
                <a:cs typeface="Quicksand"/>
                <a:sym typeface="Quicksand"/>
              </a:rPr>
            </a:br>
            <a:r>
              <a:rPr lang="en" sz="1900">
                <a:latin typeface="Quicksand"/>
                <a:ea typeface="Quicksand"/>
                <a:cs typeface="Quicksand"/>
                <a:sym typeface="Quicksand"/>
              </a:rPr>
              <a:t>This cargo is an export because it was made in the U.S. but sold elsewhere.  </a:t>
            </a:r>
            <a:endParaRPr sz="1900">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Cargo brought up the river is called an import. Do you know why? </a:t>
            </a:r>
            <a:endParaRPr sz="1900">
              <a:latin typeface="Quicksand"/>
              <a:ea typeface="Quicksand"/>
              <a:cs typeface="Quicksand"/>
              <a:sym typeface="Quicksand"/>
            </a:endParaRPr>
          </a:p>
          <a:p>
            <a:pPr marL="457200" lvl="0" indent="0" algn="l" rtl="0">
              <a:spcBef>
                <a:spcPts val="0"/>
              </a:spcBef>
              <a:spcAft>
                <a:spcPts val="0"/>
              </a:spcAft>
              <a:buNone/>
            </a:pPr>
            <a:endParaRPr sz="1800">
              <a:latin typeface="Quicksand"/>
              <a:ea typeface="Quicksand"/>
              <a:cs typeface="Quicksand"/>
              <a:sym typeface="Quicksand"/>
            </a:endParaRPr>
          </a:p>
        </p:txBody>
      </p:sp>
      <p:sp>
        <p:nvSpPr>
          <p:cNvPr id="419" name="Google Shape;419;p54"/>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20" name="Google Shape;420;p54"/>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At the museum:</a:t>
            </a:r>
            <a:endParaRPr sz="3888">
              <a:solidFill>
                <a:schemeClr val="dk1"/>
              </a:solidFill>
            </a:endParaRPr>
          </a:p>
        </p:txBody>
      </p:sp>
      <p:pic>
        <p:nvPicPr>
          <p:cNvPr id="421" name="Google Shape;421;p54"/>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422" name="Google Shape;422;p54"/>
          <p:cNvPicPr preferRelativeResize="0"/>
          <p:nvPr/>
        </p:nvPicPr>
        <p:blipFill rotWithShape="1">
          <a:blip r:embed="rId4">
            <a:alphaModFix/>
          </a:blip>
          <a:srcRect r="9551"/>
          <a:stretch/>
        </p:blipFill>
        <p:spPr>
          <a:xfrm>
            <a:off x="5654675" y="0"/>
            <a:ext cx="3489324"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6"/>
        <p:cNvGrpSpPr/>
        <p:nvPr/>
      </p:nvGrpSpPr>
      <p:grpSpPr>
        <a:xfrm>
          <a:off x="0" y="0"/>
          <a:ext cx="0" cy="0"/>
          <a:chOff x="0" y="0"/>
          <a:chExt cx="0" cy="0"/>
        </a:xfrm>
      </p:grpSpPr>
      <p:sp>
        <p:nvSpPr>
          <p:cNvPr id="427" name="Google Shape;427;p55"/>
          <p:cNvSpPr txBox="1"/>
          <p:nvPr/>
        </p:nvSpPr>
        <p:spPr>
          <a:xfrm>
            <a:off x="17100" y="1650200"/>
            <a:ext cx="5059800" cy="2308800"/>
          </a:xfrm>
          <a:prstGeom prst="rect">
            <a:avLst/>
          </a:prstGeom>
          <a:noFill/>
          <a:ln>
            <a:noFill/>
          </a:ln>
        </p:spPr>
        <p:txBody>
          <a:bodyPr spcFirstLastPara="1" wrap="square" lIns="91425" tIns="91425" rIns="91425" bIns="91425" anchor="t" anchorCtr="0">
            <a:spAutoFit/>
          </a:bodyPr>
          <a:lstStyle/>
          <a:p>
            <a:pPr marL="914400" lvl="0" indent="0" algn="l" rtl="0">
              <a:spcBef>
                <a:spcPts val="0"/>
              </a:spcBef>
              <a:spcAft>
                <a:spcPts val="0"/>
              </a:spcAft>
              <a:buNone/>
            </a:pPr>
            <a:endParaRPr sz="1800">
              <a:latin typeface="Quicksand"/>
              <a:ea typeface="Quicksand"/>
              <a:cs typeface="Quicksand"/>
              <a:sym typeface="Quicksand"/>
            </a:endParaRPr>
          </a:p>
          <a:p>
            <a:pPr marL="457200" lvl="0" indent="-368300" algn="l" rtl="0">
              <a:spcBef>
                <a:spcPts val="0"/>
              </a:spcBef>
              <a:spcAft>
                <a:spcPts val="0"/>
              </a:spcAft>
              <a:buClr>
                <a:srgbClr val="AA8499"/>
              </a:buClr>
              <a:buSzPts val="2200"/>
              <a:buFont typeface="Quicksand"/>
              <a:buChar char="●"/>
            </a:pPr>
            <a:r>
              <a:rPr lang="en" sz="2200" b="1">
                <a:solidFill>
                  <a:srgbClr val="AA8499"/>
                </a:solidFill>
                <a:latin typeface="Quicksand"/>
                <a:ea typeface="Quicksand"/>
                <a:cs typeface="Quicksand"/>
                <a:sym typeface="Quicksand"/>
              </a:rPr>
              <a:t>Make your Mark - plan and build a city that works with water</a:t>
            </a:r>
            <a:endParaRPr sz="2200" b="1">
              <a:solidFill>
                <a:srgbClr val="AA8499"/>
              </a:solidFill>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Use blocks and markers to design a city safe from storms and floods.</a:t>
            </a:r>
            <a:endParaRPr sz="1900">
              <a:latin typeface="Quicksand"/>
              <a:ea typeface="Quicksand"/>
              <a:cs typeface="Quicksand"/>
              <a:sym typeface="Quicksand"/>
            </a:endParaRPr>
          </a:p>
          <a:p>
            <a:pPr marL="914400" lvl="1" indent="-349250" algn="l" rtl="0">
              <a:spcBef>
                <a:spcPts val="0"/>
              </a:spcBef>
              <a:spcAft>
                <a:spcPts val="0"/>
              </a:spcAft>
              <a:buSzPts val="1900"/>
              <a:buFont typeface="Quicksand"/>
              <a:buChar char="○"/>
            </a:pPr>
            <a:r>
              <a:rPr lang="en" sz="1900">
                <a:latin typeface="Quicksand"/>
                <a:ea typeface="Quicksand"/>
                <a:cs typeface="Quicksand"/>
                <a:sym typeface="Quicksand"/>
              </a:rPr>
              <a:t>How did you adapt your design to make your city resilient and safe?</a:t>
            </a:r>
            <a:endParaRPr sz="1900">
              <a:latin typeface="Quicksand"/>
              <a:ea typeface="Quicksand"/>
              <a:cs typeface="Quicksand"/>
              <a:sym typeface="Quicksand"/>
            </a:endParaRPr>
          </a:p>
        </p:txBody>
      </p:sp>
      <p:sp>
        <p:nvSpPr>
          <p:cNvPr id="428" name="Google Shape;428;p55"/>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29" name="Google Shape;429;p55"/>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At the museum:</a:t>
            </a:r>
            <a:endParaRPr sz="3888">
              <a:solidFill>
                <a:schemeClr val="dk1"/>
              </a:solidFill>
            </a:endParaRPr>
          </a:p>
        </p:txBody>
      </p:sp>
      <p:pic>
        <p:nvPicPr>
          <p:cNvPr id="430" name="Google Shape;430;p55"/>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431" name="Google Shape;431;p55"/>
          <p:cNvPicPr preferRelativeResize="0"/>
          <p:nvPr/>
        </p:nvPicPr>
        <p:blipFill rotWithShape="1">
          <a:blip r:embed="rId4">
            <a:alphaModFix/>
          </a:blip>
          <a:srcRect r="13807"/>
          <a:stretch/>
        </p:blipFill>
        <p:spPr>
          <a:xfrm>
            <a:off x="5423125" y="1905900"/>
            <a:ext cx="3720873" cy="3237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5"/>
        <p:cNvGrpSpPr/>
        <p:nvPr/>
      </p:nvGrpSpPr>
      <p:grpSpPr>
        <a:xfrm>
          <a:off x="0" y="0"/>
          <a:ext cx="0" cy="0"/>
          <a:chOff x="0" y="0"/>
          <a:chExt cx="0" cy="0"/>
        </a:xfrm>
      </p:grpSpPr>
      <p:sp>
        <p:nvSpPr>
          <p:cNvPr id="436" name="Google Shape;436;p56"/>
          <p:cNvSpPr txBox="1"/>
          <p:nvPr/>
        </p:nvSpPr>
        <p:spPr>
          <a:xfrm>
            <a:off x="453175" y="1911000"/>
            <a:ext cx="5093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You will wear your walking feet</a:t>
            </a:r>
            <a:endParaRPr sz="2200" u="sng">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You will bring your </a:t>
            </a:r>
            <a:r>
              <a:rPr lang="en" sz="2200" u="sng">
                <a:latin typeface="Quicksand"/>
                <a:ea typeface="Quicksand"/>
                <a:cs typeface="Quicksand"/>
                <a:sym typeface="Quicksand"/>
              </a:rPr>
              <a:t>bag lunch</a:t>
            </a:r>
            <a:endParaRPr sz="2200" u="sng">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You will bring your </a:t>
            </a:r>
            <a:r>
              <a:rPr lang="en" sz="2200" u="sng">
                <a:solidFill>
                  <a:schemeClr val="dk2"/>
                </a:solidFill>
                <a:latin typeface="Quicksand"/>
                <a:ea typeface="Quicksand"/>
                <a:cs typeface="Quicksand"/>
                <a:sym typeface="Quicksand"/>
              </a:rPr>
              <a:t>Water Journal</a:t>
            </a:r>
            <a:r>
              <a:rPr lang="en" sz="2200">
                <a:solidFill>
                  <a:schemeClr val="dk2"/>
                </a:solidFill>
                <a:latin typeface="Quicksand"/>
                <a:ea typeface="Quicksand"/>
                <a:cs typeface="Quicksand"/>
                <a:sym typeface="Quicksand"/>
              </a:rPr>
              <a:t> </a:t>
            </a:r>
            <a:endParaRPr sz="2200">
              <a:solidFill>
                <a:schemeClr val="dk2"/>
              </a:solidFill>
              <a:latin typeface="Quicksand"/>
              <a:ea typeface="Quicksand"/>
              <a:cs typeface="Quicksand"/>
              <a:sym typeface="Quicksand"/>
            </a:endParaRPr>
          </a:p>
          <a:p>
            <a:pPr marL="457200" lvl="0" indent="-368300" algn="l" rtl="0">
              <a:spcBef>
                <a:spcPts val="0"/>
              </a:spcBef>
              <a:spcAft>
                <a:spcPts val="0"/>
              </a:spcAft>
              <a:buClr>
                <a:schemeClr val="dk2"/>
              </a:buClr>
              <a:buSzPts val="2200"/>
              <a:buFont typeface="Quicksand"/>
              <a:buChar char="●"/>
            </a:pPr>
            <a:r>
              <a:rPr lang="en" sz="2200">
                <a:solidFill>
                  <a:schemeClr val="dk2"/>
                </a:solidFill>
                <a:latin typeface="Quicksand"/>
                <a:ea typeface="Quicksand"/>
                <a:cs typeface="Quicksand"/>
                <a:sym typeface="Quicksand"/>
              </a:rPr>
              <a:t>You will bring your group’s </a:t>
            </a:r>
            <a:br>
              <a:rPr lang="en" sz="2200">
                <a:solidFill>
                  <a:schemeClr val="dk2"/>
                </a:solidFill>
                <a:latin typeface="Quicksand"/>
                <a:ea typeface="Quicksand"/>
                <a:cs typeface="Quicksand"/>
                <a:sym typeface="Quicksand"/>
              </a:rPr>
            </a:br>
            <a:r>
              <a:rPr lang="en" sz="2200" u="sng">
                <a:solidFill>
                  <a:schemeClr val="dk2"/>
                </a:solidFill>
                <a:latin typeface="Quicksand"/>
                <a:ea typeface="Quicksand"/>
                <a:cs typeface="Quicksand"/>
                <a:sym typeface="Quicksand"/>
              </a:rPr>
              <a:t>Swamp in a Sack</a:t>
            </a:r>
            <a:endParaRPr sz="2200" u="sng">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You will have fun!</a:t>
            </a:r>
            <a:endParaRPr sz="2200" b="1">
              <a:latin typeface="Quicksand"/>
              <a:ea typeface="Quicksand"/>
              <a:cs typeface="Quicksand"/>
              <a:sym typeface="Quicksand"/>
            </a:endParaRPr>
          </a:p>
          <a:p>
            <a:pPr marL="0" lvl="0" indent="0" algn="l" rtl="0">
              <a:spcBef>
                <a:spcPts val="0"/>
              </a:spcBef>
              <a:spcAft>
                <a:spcPts val="0"/>
              </a:spcAft>
              <a:buNone/>
            </a:pPr>
            <a:endParaRPr sz="2200">
              <a:latin typeface="Quicksand"/>
              <a:ea typeface="Quicksand"/>
              <a:cs typeface="Quicksand"/>
              <a:sym typeface="Quicksand"/>
            </a:endParaRPr>
          </a:p>
        </p:txBody>
      </p:sp>
      <p:sp>
        <p:nvSpPr>
          <p:cNvPr id="437" name="Google Shape;437;p56"/>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38" name="Google Shape;438;p56"/>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At the museum:</a:t>
            </a:r>
            <a:endParaRPr sz="3888">
              <a:solidFill>
                <a:schemeClr val="dk1"/>
              </a:solidFill>
            </a:endParaRPr>
          </a:p>
        </p:txBody>
      </p:sp>
      <p:pic>
        <p:nvPicPr>
          <p:cNvPr id="439" name="Google Shape;439;p56"/>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440" name="Google Shape;440;p56"/>
          <p:cNvPicPr preferRelativeResize="0"/>
          <p:nvPr/>
        </p:nvPicPr>
        <p:blipFill rotWithShape="1">
          <a:blip r:embed="rId4">
            <a:alphaModFix/>
          </a:blip>
          <a:srcRect t="9960" b="23677"/>
          <a:stretch/>
        </p:blipFill>
        <p:spPr>
          <a:xfrm>
            <a:off x="5546875" y="1928850"/>
            <a:ext cx="3230100" cy="2858100"/>
          </a:xfrm>
          <a:prstGeom prst="ellips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44"/>
        <p:cNvGrpSpPr/>
        <p:nvPr/>
      </p:nvGrpSpPr>
      <p:grpSpPr>
        <a:xfrm>
          <a:off x="0" y="0"/>
          <a:ext cx="0" cy="0"/>
          <a:chOff x="0" y="0"/>
          <a:chExt cx="0" cy="0"/>
        </a:xfrm>
      </p:grpSpPr>
      <p:sp>
        <p:nvSpPr>
          <p:cNvPr id="445" name="Google Shape;445;p57"/>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46" name="Google Shape;446;p57"/>
          <p:cNvSpPr txBox="1">
            <a:spLocks noGrp="1"/>
          </p:cNvSpPr>
          <p:nvPr>
            <p:ph type="ctrTitle" idx="4294967295"/>
          </p:nvPr>
        </p:nvSpPr>
        <p:spPr>
          <a:xfrm>
            <a:off x="-100" y="1937975"/>
            <a:ext cx="9144000" cy="2291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Great work!  </a:t>
            </a:r>
            <a:br>
              <a:rPr lang="en" sz="3888">
                <a:solidFill>
                  <a:schemeClr val="dk1"/>
                </a:solidFill>
              </a:rPr>
            </a:br>
            <a:r>
              <a:rPr lang="en" sz="3888">
                <a:solidFill>
                  <a:schemeClr val="dk1"/>
                </a:solidFill>
              </a:rPr>
              <a:t>Please </a:t>
            </a:r>
            <a:r>
              <a:rPr lang="en" sz="3888">
                <a:solidFill>
                  <a:srgbClr val="529390"/>
                </a:solidFill>
              </a:rPr>
              <a:t>put away </a:t>
            </a:r>
            <a:r>
              <a:rPr lang="en" sz="3888">
                <a:solidFill>
                  <a:schemeClr val="dk1"/>
                </a:solidFill>
              </a:rPr>
              <a:t>your Water Journal, and </a:t>
            </a:r>
            <a:r>
              <a:rPr lang="en" sz="3888">
                <a:solidFill>
                  <a:srgbClr val="529390"/>
                </a:solidFill>
              </a:rPr>
              <a:t>keep them safe</a:t>
            </a:r>
            <a:r>
              <a:rPr lang="en" sz="3888">
                <a:solidFill>
                  <a:schemeClr val="dk1"/>
                </a:solidFill>
              </a:rPr>
              <a:t> until our field trip to the </a:t>
            </a:r>
            <a:r>
              <a:rPr lang="en" sz="3888">
                <a:solidFill>
                  <a:srgbClr val="529390"/>
                </a:solidFill>
              </a:rPr>
              <a:t>Children’s Museum</a:t>
            </a:r>
            <a:r>
              <a:rPr lang="en" sz="3888">
                <a:solidFill>
                  <a:schemeClr val="dk1"/>
                </a:solidFill>
              </a:rPr>
              <a:t>!</a:t>
            </a:r>
            <a:endParaRPr sz="3888">
              <a:solidFill>
                <a:schemeClr val="dk1"/>
              </a:solidFill>
            </a:endParaRPr>
          </a:p>
        </p:txBody>
      </p:sp>
      <p:pic>
        <p:nvPicPr>
          <p:cNvPr id="447" name="Google Shape;447;p57"/>
          <p:cNvPicPr preferRelativeResize="0"/>
          <p:nvPr/>
        </p:nvPicPr>
        <p:blipFill>
          <a:blip r:embed="rId3">
            <a:alphaModFix/>
          </a:blip>
          <a:stretch>
            <a:fillRect/>
          </a:stretch>
        </p:blipFill>
        <p:spPr>
          <a:xfrm>
            <a:off x="3484100" y="152375"/>
            <a:ext cx="2246599" cy="16332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1"/>
        <p:cNvGrpSpPr/>
        <p:nvPr/>
      </p:nvGrpSpPr>
      <p:grpSpPr>
        <a:xfrm>
          <a:off x="0" y="0"/>
          <a:ext cx="0" cy="0"/>
          <a:chOff x="0" y="0"/>
          <a:chExt cx="0" cy="0"/>
        </a:xfrm>
      </p:grpSpPr>
      <p:pic>
        <p:nvPicPr>
          <p:cNvPr id="452" name="Google Shape;452;p58"/>
          <p:cNvPicPr preferRelativeResize="0"/>
          <p:nvPr/>
        </p:nvPicPr>
        <p:blipFill>
          <a:blip r:embed="rId3">
            <a:alphaModFix/>
          </a:blip>
          <a:stretch>
            <a:fillRect/>
          </a:stretch>
        </p:blipFill>
        <p:spPr>
          <a:xfrm>
            <a:off x="-2" y="0"/>
            <a:ext cx="3975681" cy="5143501"/>
          </a:xfrm>
          <a:prstGeom prst="rect">
            <a:avLst/>
          </a:prstGeom>
          <a:noFill/>
          <a:ln>
            <a:noFill/>
          </a:ln>
        </p:spPr>
      </p:pic>
      <p:sp>
        <p:nvSpPr>
          <p:cNvPr id="453" name="Google Shape;453;p58"/>
          <p:cNvSpPr txBox="1">
            <a:spLocks noGrp="1"/>
          </p:cNvSpPr>
          <p:nvPr>
            <p:ph type="ctrTitle" idx="4294967295"/>
          </p:nvPr>
        </p:nvSpPr>
        <p:spPr>
          <a:xfrm>
            <a:off x="4317575" y="3193925"/>
            <a:ext cx="4459200" cy="1775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1"/>
                </a:solidFill>
              </a:rPr>
              <a:t>Lesson 3:</a:t>
            </a:r>
            <a:endParaRPr sz="3500">
              <a:solidFill>
                <a:schemeClr val="dk1"/>
              </a:solidFill>
            </a:endParaRPr>
          </a:p>
          <a:p>
            <a:pPr marL="0" lvl="0" indent="0" algn="ctr" rtl="0">
              <a:spcBef>
                <a:spcPts val="0"/>
              </a:spcBef>
              <a:spcAft>
                <a:spcPts val="0"/>
              </a:spcAft>
              <a:buNone/>
            </a:pPr>
            <a:r>
              <a:rPr lang="en" sz="3500">
                <a:solidFill>
                  <a:schemeClr val="dk1"/>
                </a:solidFill>
              </a:rPr>
              <a:t>We went to the Children’s Museum!</a:t>
            </a:r>
            <a:endParaRPr sz="3500">
              <a:solidFill>
                <a:schemeClr val="dk1"/>
              </a:solidFill>
            </a:endParaRPr>
          </a:p>
        </p:txBody>
      </p:sp>
      <p:pic>
        <p:nvPicPr>
          <p:cNvPr id="454" name="Google Shape;454;p58"/>
          <p:cNvPicPr preferRelativeResize="0"/>
          <p:nvPr/>
        </p:nvPicPr>
        <p:blipFill>
          <a:blip r:embed="rId4">
            <a:alphaModFix/>
          </a:blip>
          <a:stretch>
            <a:fillRect/>
          </a:stretch>
        </p:blipFill>
        <p:spPr>
          <a:xfrm>
            <a:off x="4573650" y="324575"/>
            <a:ext cx="3947050" cy="28693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58"/>
        <p:cNvGrpSpPr/>
        <p:nvPr/>
      </p:nvGrpSpPr>
      <p:grpSpPr>
        <a:xfrm>
          <a:off x="0" y="0"/>
          <a:ext cx="0" cy="0"/>
          <a:chOff x="0" y="0"/>
          <a:chExt cx="0" cy="0"/>
        </a:xfrm>
      </p:grpSpPr>
      <p:sp>
        <p:nvSpPr>
          <p:cNvPr id="459" name="Google Shape;459;p59"/>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60" name="Google Shape;460;p59"/>
          <p:cNvSpPr txBox="1">
            <a:spLocks noGrp="1"/>
          </p:cNvSpPr>
          <p:nvPr>
            <p:ph type="ctrTitle" idx="4294967295"/>
          </p:nvPr>
        </p:nvSpPr>
        <p:spPr>
          <a:xfrm>
            <a:off x="-100" y="15389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14 and make a treasure map of your time at LCM!</a:t>
            </a:r>
            <a:endParaRPr sz="3333">
              <a:solidFill>
                <a:schemeClr val="dk1"/>
              </a:solidFill>
            </a:endParaRPr>
          </a:p>
        </p:txBody>
      </p:sp>
      <p:pic>
        <p:nvPicPr>
          <p:cNvPr id="461" name="Google Shape;461;p59"/>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462" name="Google Shape;462;p59"/>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66"/>
        <p:cNvGrpSpPr/>
        <p:nvPr/>
      </p:nvGrpSpPr>
      <p:grpSpPr>
        <a:xfrm>
          <a:off x="0" y="0"/>
          <a:ext cx="0" cy="0"/>
          <a:chOff x="0" y="0"/>
          <a:chExt cx="0" cy="0"/>
        </a:xfrm>
      </p:grpSpPr>
      <p:sp>
        <p:nvSpPr>
          <p:cNvPr id="467" name="Google Shape;467;p60"/>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68" name="Google Shape;468;p60"/>
          <p:cNvSpPr txBox="1">
            <a:spLocks noGrp="1"/>
          </p:cNvSpPr>
          <p:nvPr>
            <p:ph type="ctrTitle" idx="4294967295"/>
          </p:nvPr>
        </p:nvSpPr>
        <p:spPr>
          <a:xfrm>
            <a:off x="-100" y="15389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Next, answer the questions on page 15 of your Water Journals.</a:t>
            </a:r>
            <a:endParaRPr sz="3333">
              <a:solidFill>
                <a:schemeClr val="dk1"/>
              </a:solidFill>
            </a:endParaRPr>
          </a:p>
        </p:txBody>
      </p:sp>
      <p:pic>
        <p:nvPicPr>
          <p:cNvPr id="469" name="Google Shape;469;p60"/>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470" name="Google Shape;470;p60"/>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88"/>
        <p:cNvGrpSpPr/>
        <p:nvPr/>
      </p:nvGrpSpPr>
      <p:grpSpPr>
        <a:xfrm>
          <a:off x="0" y="0"/>
          <a:ext cx="0" cy="0"/>
          <a:chOff x="0" y="0"/>
          <a:chExt cx="0" cy="0"/>
        </a:xfrm>
      </p:grpSpPr>
      <p:sp>
        <p:nvSpPr>
          <p:cNvPr id="89" name="Google Shape;89;p16"/>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90" name="Google Shape;90;p16"/>
          <p:cNvSpPr txBox="1">
            <a:spLocks noGrp="1"/>
          </p:cNvSpPr>
          <p:nvPr>
            <p:ph type="ctrTitle" idx="4294967295"/>
          </p:nvPr>
        </p:nvSpPr>
        <p:spPr>
          <a:xfrm>
            <a:off x="-100" y="18437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3.</a:t>
            </a:r>
            <a:br>
              <a:rPr lang="en" sz="3333">
                <a:solidFill>
                  <a:schemeClr val="dk1"/>
                </a:solidFill>
              </a:rPr>
            </a:br>
            <a:r>
              <a:rPr lang="en" sz="3333">
                <a:solidFill>
                  <a:schemeClr val="dk1"/>
                </a:solidFill>
              </a:rPr>
              <a:t>Answer the two questions, </a:t>
            </a:r>
            <a:br>
              <a:rPr lang="en" sz="3333">
                <a:solidFill>
                  <a:schemeClr val="dk1"/>
                </a:solidFill>
              </a:rPr>
            </a:br>
            <a:r>
              <a:rPr lang="en" sz="3333">
                <a:solidFill>
                  <a:schemeClr val="dk1"/>
                </a:solidFill>
              </a:rPr>
              <a:t>then turn the page to follow along!</a:t>
            </a:r>
            <a:endParaRPr sz="3333">
              <a:solidFill>
                <a:schemeClr val="dk1"/>
              </a:solidFill>
            </a:endParaRPr>
          </a:p>
        </p:txBody>
      </p:sp>
      <p:pic>
        <p:nvPicPr>
          <p:cNvPr id="91" name="Google Shape;91;p16"/>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92" name="Google Shape;92;p16"/>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74"/>
        <p:cNvGrpSpPr/>
        <p:nvPr/>
      </p:nvGrpSpPr>
      <p:grpSpPr>
        <a:xfrm>
          <a:off x="0" y="0"/>
          <a:ext cx="0" cy="0"/>
          <a:chOff x="0" y="0"/>
          <a:chExt cx="0" cy="0"/>
        </a:xfrm>
      </p:grpSpPr>
      <p:pic>
        <p:nvPicPr>
          <p:cNvPr id="475" name="Google Shape;475;p61"/>
          <p:cNvPicPr preferRelativeResize="0"/>
          <p:nvPr/>
        </p:nvPicPr>
        <p:blipFill>
          <a:blip r:embed="rId3">
            <a:alphaModFix/>
          </a:blip>
          <a:stretch>
            <a:fillRect/>
          </a:stretch>
        </p:blipFill>
        <p:spPr>
          <a:xfrm>
            <a:off x="-2" y="0"/>
            <a:ext cx="3975681" cy="5143501"/>
          </a:xfrm>
          <a:prstGeom prst="rect">
            <a:avLst/>
          </a:prstGeom>
          <a:noFill/>
          <a:ln>
            <a:noFill/>
          </a:ln>
        </p:spPr>
      </p:pic>
      <p:sp>
        <p:nvSpPr>
          <p:cNvPr id="476" name="Google Shape;476;p61"/>
          <p:cNvSpPr txBox="1">
            <a:spLocks noGrp="1"/>
          </p:cNvSpPr>
          <p:nvPr>
            <p:ph type="ctrTitle" idx="4294967295"/>
          </p:nvPr>
        </p:nvSpPr>
        <p:spPr>
          <a:xfrm>
            <a:off x="4317575" y="2960000"/>
            <a:ext cx="4459200" cy="1627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a:solidFill>
                  <a:schemeClr val="dk1"/>
                </a:solidFill>
              </a:rPr>
              <a:t>Lesson 4:</a:t>
            </a:r>
            <a:endParaRPr sz="3500">
              <a:solidFill>
                <a:schemeClr val="dk1"/>
              </a:solidFill>
            </a:endParaRPr>
          </a:p>
          <a:p>
            <a:pPr marL="0" lvl="0" indent="0" algn="ctr" rtl="0">
              <a:spcBef>
                <a:spcPts val="0"/>
              </a:spcBef>
              <a:spcAft>
                <a:spcPts val="0"/>
              </a:spcAft>
              <a:buNone/>
            </a:pPr>
            <a:r>
              <a:rPr lang="en" sz="3500">
                <a:solidFill>
                  <a:schemeClr val="dk1"/>
                </a:solidFill>
              </a:rPr>
              <a:t>Wetland Wrap-up</a:t>
            </a:r>
            <a:endParaRPr sz="3500">
              <a:solidFill>
                <a:schemeClr val="dk1"/>
              </a:solidFill>
            </a:endParaRPr>
          </a:p>
        </p:txBody>
      </p:sp>
      <p:pic>
        <p:nvPicPr>
          <p:cNvPr id="477" name="Google Shape;477;p61"/>
          <p:cNvPicPr preferRelativeResize="0"/>
          <p:nvPr/>
        </p:nvPicPr>
        <p:blipFill>
          <a:blip r:embed="rId4">
            <a:alphaModFix/>
          </a:blip>
          <a:stretch>
            <a:fillRect/>
          </a:stretch>
        </p:blipFill>
        <p:spPr>
          <a:xfrm>
            <a:off x="4573650" y="324575"/>
            <a:ext cx="3947050" cy="28693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81"/>
        <p:cNvGrpSpPr/>
        <p:nvPr/>
      </p:nvGrpSpPr>
      <p:grpSpPr>
        <a:xfrm>
          <a:off x="0" y="0"/>
          <a:ext cx="0" cy="0"/>
          <a:chOff x="0" y="0"/>
          <a:chExt cx="0" cy="0"/>
        </a:xfrm>
      </p:grpSpPr>
      <p:sp>
        <p:nvSpPr>
          <p:cNvPr id="482" name="Google Shape;482;p62"/>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83" name="Google Shape;483;p62"/>
          <p:cNvSpPr txBox="1">
            <a:spLocks noGrp="1"/>
          </p:cNvSpPr>
          <p:nvPr>
            <p:ph type="ctrTitle" idx="4294967295"/>
          </p:nvPr>
        </p:nvSpPr>
        <p:spPr>
          <a:xfrm>
            <a:off x="-100" y="1538913"/>
            <a:ext cx="9144000" cy="1585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Open your Water Journals to page 16 </a:t>
            </a:r>
            <a:endParaRPr sz="3333">
              <a:solidFill>
                <a:schemeClr val="dk1"/>
              </a:solidFill>
            </a:endParaRPr>
          </a:p>
          <a:p>
            <a:pPr marL="0" lvl="0" indent="0" algn="ctr" rtl="0">
              <a:spcBef>
                <a:spcPts val="0"/>
              </a:spcBef>
              <a:spcAft>
                <a:spcPts val="0"/>
              </a:spcAft>
              <a:buNone/>
            </a:pPr>
            <a:r>
              <a:rPr lang="en" sz="3333">
                <a:solidFill>
                  <a:schemeClr val="dk1"/>
                </a:solidFill>
              </a:rPr>
              <a:t>to follow along!</a:t>
            </a:r>
            <a:endParaRPr sz="3333">
              <a:solidFill>
                <a:schemeClr val="dk1"/>
              </a:solidFill>
            </a:endParaRPr>
          </a:p>
        </p:txBody>
      </p:sp>
      <p:pic>
        <p:nvPicPr>
          <p:cNvPr id="484" name="Google Shape;484;p62"/>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485" name="Google Shape;485;p62"/>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9"/>
        <p:cNvGrpSpPr/>
        <p:nvPr/>
      </p:nvGrpSpPr>
      <p:grpSpPr>
        <a:xfrm>
          <a:off x="0" y="0"/>
          <a:ext cx="0" cy="0"/>
          <a:chOff x="0" y="0"/>
          <a:chExt cx="0" cy="0"/>
        </a:xfrm>
      </p:grpSpPr>
      <p:sp>
        <p:nvSpPr>
          <p:cNvPr id="490" name="Google Shape;490;p63"/>
          <p:cNvSpPr txBox="1"/>
          <p:nvPr/>
        </p:nvSpPr>
        <p:spPr>
          <a:xfrm>
            <a:off x="256775" y="1881300"/>
            <a:ext cx="8745900" cy="375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solidFill>
                  <a:schemeClr val="dk2"/>
                </a:solidFill>
                <a:latin typeface="Quicksand"/>
                <a:ea typeface="Quicksand"/>
                <a:cs typeface="Quicksand"/>
                <a:sym typeface="Quicksand"/>
              </a:rPr>
              <a:t>“Louisiana’s coastal wetlands are the nursery grounds of </a:t>
            </a:r>
            <a:br>
              <a:rPr lang="en" sz="4800">
                <a:solidFill>
                  <a:schemeClr val="dk2"/>
                </a:solidFill>
                <a:latin typeface="Quicksand"/>
                <a:ea typeface="Quicksand"/>
                <a:cs typeface="Quicksand"/>
                <a:sym typeface="Quicksand"/>
              </a:rPr>
            </a:br>
            <a:r>
              <a:rPr lang="en" sz="4800">
                <a:solidFill>
                  <a:schemeClr val="dk2"/>
                </a:solidFill>
                <a:latin typeface="Quicksand"/>
                <a:ea typeface="Quicksand"/>
                <a:cs typeface="Quicksand"/>
                <a:sym typeface="Quicksand"/>
              </a:rPr>
              <a:t>the Gulf of Mexico.” </a:t>
            </a:r>
            <a:br>
              <a:rPr lang="en" sz="4800">
                <a:solidFill>
                  <a:schemeClr val="dk2"/>
                </a:solidFill>
                <a:latin typeface="Quicksand"/>
                <a:ea typeface="Quicksand"/>
                <a:cs typeface="Quicksand"/>
                <a:sym typeface="Quicksand"/>
              </a:rPr>
            </a:br>
            <a:r>
              <a:rPr lang="en" sz="4000">
                <a:solidFill>
                  <a:schemeClr val="dk2"/>
                </a:solidFill>
                <a:latin typeface="Quicksand"/>
                <a:ea typeface="Quicksand"/>
                <a:cs typeface="Quicksand"/>
                <a:sym typeface="Quicksand"/>
              </a:rPr>
              <a:t>									</a:t>
            </a:r>
            <a:r>
              <a:rPr lang="en" sz="4000" i="1">
                <a:solidFill>
                  <a:schemeClr val="dk2"/>
                </a:solidFill>
                <a:latin typeface="Quicksand"/>
                <a:ea typeface="Quicksand"/>
                <a:cs typeface="Quicksand"/>
                <a:sym typeface="Quicksand"/>
              </a:rPr>
              <a:t>- Dr. Bob Thomas</a:t>
            </a:r>
            <a:endParaRPr sz="4000" b="1" i="1">
              <a:latin typeface="Quicksand"/>
              <a:ea typeface="Quicksand"/>
              <a:cs typeface="Quicksand"/>
              <a:sym typeface="Quicksand"/>
            </a:endParaRPr>
          </a:p>
          <a:p>
            <a:pPr marL="0" lvl="0" indent="0" algn="l" rtl="0">
              <a:spcBef>
                <a:spcPts val="0"/>
              </a:spcBef>
              <a:spcAft>
                <a:spcPts val="0"/>
              </a:spcAft>
              <a:buNone/>
            </a:pPr>
            <a:endParaRPr sz="4800">
              <a:latin typeface="Quicksand"/>
              <a:ea typeface="Quicksand"/>
              <a:cs typeface="Quicksand"/>
              <a:sym typeface="Quicksand"/>
            </a:endParaRPr>
          </a:p>
        </p:txBody>
      </p:sp>
      <p:sp>
        <p:nvSpPr>
          <p:cNvPr id="491" name="Google Shape;491;p63"/>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92" name="Google Shape;492;p63"/>
          <p:cNvSpPr txBox="1">
            <a:spLocks noGrp="1"/>
          </p:cNvSpPr>
          <p:nvPr>
            <p:ph type="ctrTitle" idx="4294967295"/>
          </p:nvPr>
        </p:nvSpPr>
        <p:spPr>
          <a:xfrm>
            <a:off x="256775" y="433325"/>
            <a:ext cx="6793500" cy="11406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At the museum:</a:t>
            </a:r>
            <a:endParaRPr sz="3888">
              <a:solidFill>
                <a:schemeClr val="dk1"/>
              </a:solidFill>
            </a:endParaRPr>
          </a:p>
        </p:txBody>
      </p:sp>
      <p:pic>
        <p:nvPicPr>
          <p:cNvPr id="493" name="Google Shape;493;p63"/>
          <p:cNvPicPr preferRelativeResize="0"/>
          <p:nvPr/>
        </p:nvPicPr>
        <p:blipFill>
          <a:blip r:embed="rId3">
            <a:alphaModFix/>
          </a:blip>
          <a:stretch>
            <a:fillRect/>
          </a:stretch>
        </p:blipFill>
        <p:spPr>
          <a:xfrm>
            <a:off x="7446475" y="106850"/>
            <a:ext cx="1556200" cy="154335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497"/>
        <p:cNvGrpSpPr/>
        <p:nvPr/>
      </p:nvGrpSpPr>
      <p:grpSpPr>
        <a:xfrm>
          <a:off x="0" y="0"/>
          <a:ext cx="0" cy="0"/>
          <a:chOff x="0" y="0"/>
          <a:chExt cx="0" cy="0"/>
        </a:xfrm>
      </p:grpSpPr>
      <p:sp>
        <p:nvSpPr>
          <p:cNvPr id="498" name="Google Shape;498;p64"/>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499" name="Google Shape;499;p64"/>
          <p:cNvSpPr txBox="1">
            <a:spLocks noGrp="1"/>
          </p:cNvSpPr>
          <p:nvPr>
            <p:ph type="ctrTitle" idx="4294967295"/>
          </p:nvPr>
        </p:nvSpPr>
        <p:spPr>
          <a:xfrm>
            <a:off x="-100" y="1538927"/>
            <a:ext cx="9144000" cy="1894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333">
                <a:solidFill>
                  <a:schemeClr val="dk1"/>
                </a:solidFill>
              </a:rPr>
              <a:t>Think about everything you’ve learned about Living with Water.  </a:t>
            </a:r>
            <a:br>
              <a:rPr lang="en" sz="3333">
                <a:solidFill>
                  <a:schemeClr val="dk1"/>
                </a:solidFill>
              </a:rPr>
            </a:br>
            <a:r>
              <a:rPr lang="en" sz="3333">
                <a:solidFill>
                  <a:schemeClr val="dk1"/>
                </a:solidFill>
              </a:rPr>
              <a:t>Answer the 4 questions on page 17 and 18. </a:t>
            </a:r>
            <a:endParaRPr sz="3333">
              <a:solidFill>
                <a:schemeClr val="dk1"/>
              </a:solidFill>
            </a:endParaRPr>
          </a:p>
        </p:txBody>
      </p:sp>
      <p:pic>
        <p:nvPicPr>
          <p:cNvPr id="500" name="Google Shape;500;p64"/>
          <p:cNvPicPr preferRelativeResize="0"/>
          <p:nvPr/>
        </p:nvPicPr>
        <p:blipFill rotWithShape="1">
          <a:blip r:embed="rId3">
            <a:alphaModFix/>
          </a:blip>
          <a:srcRect l="8332"/>
          <a:stretch/>
        </p:blipFill>
        <p:spPr>
          <a:xfrm>
            <a:off x="3810925" y="3599975"/>
            <a:ext cx="1521900" cy="1521900"/>
          </a:xfrm>
          <a:prstGeom prst="rect">
            <a:avLst/>
          </a:prstGeom>
          <a:noFill/>
          <a:ln>
            <a:noFill/>
          </a:ln>
        </p:spPr>
      </p:pic>
      <p:pic>
        <p:nvPicPr>
          <p:cNvPr id="501" name="Google Shape;501;p64"/>
          <p:cNvPicPr preferRelativeResize="0"/>
          <p:nvPr/>
        </p:nvPicPr>
        <p:blipFill>
          <a:blip r:embed="rId4">
            <a:alphaModFix/>
          </a:blip>
          <a:stretch>
            <a:fillRect/>
          </a:stretch>
        </p:blipFill>
        <p:spPr>
          <a:xfrm>
            <a:off x="3390998" y="126875"/>
            <a:ext cx="2361750" cy="17169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05"/>
        <p:cNvGrpSpPr/>
        <p:nvPr/>
      </p:nvGrpSpPr>
      <p:grpSpPr>
        <a:xfrm>
          <a:off x="0" y="0"/>
          <a:ext cx="0" cy="0"/>
          <a:chOff x="0" y="0"/>
          <a:chExt cx="0" cy="0"/>
        </a:xfrm>
      </p:grpSpPr>
      <p:sp>
        <p:nvSpPr>
          <p:cNvPr id="506" name="Google Shape;506;p65"/>
          <p:cNvSpPr/>
          <p:nvPr/>
        </p:nvSpPr>
        <p:spPr>
          <a:xfrm>
            <a:off x="-125" y="11875"/>
            <a:ext cx="9144000" cy="1716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507" name="Google Shape;507;p65"/>
          <p:cNvSpPr txBox="1">
            <a:spLocks noGrp="1"/>
          </p:cNvSpPr>
          <p:nvPr>
            <p:ph type="ctrTitle" idx="4294967295"/>
          </p:nvPr>
        </p:nvSpPr>
        <p:spPr>
          <a:xfrm>
            <a:off x="-100" y="1937975"/>
            <a:ext cx="9144000" cy="22914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ctr" rtl="0">
              <a:spcBef>
                <a:spcPts val="0"/>
              </a:spcBef>
              <a:spcAft>
                <a:spcPts val="0"/>
              </a:spcAft>
              <a:buNone/>
            </a:pPr>
            <a:r>
              <a:rPr lang="en" sz="3888">
                <a:solidFill>
                  <a:schemeClr val="dk1"/>
                </a:solidFill>
              </a:rPr>
              <a:t>Great work!  </a:t>
            </a:r>
            <a:br>
              <a:rPr lang="en" sz="3888">
                <a:solidFill>
                  <a:schemeClr val="dk1"/>
                </a:solidFill>
              </a:rPr>
            </a:br>
            <a:r>
              <a:rPr lang="en" sz="3888">
                <a:solidFill>
                  <a:schemeClr val="dk1"/>
                </a:solidFill>
              </a:rPr>
              <a:t>Expect a special surprise visitor the next time we work in your Water Journal. </a:t>
            </a:r>
            <a:endParaRPr sz="3888">
              <a:solidFill>
                <a:schemeClr val="dk1"/>
              </a:solidFill>
            </a:endParaRPr>
          </a:p>
        </p:txBody>
      </p:sp>
      <p:pic>
        <p:nvPicPr>
          <p:cNvPr id="508" name="Google Shape;508;p65"/>
          <p:cNvPicPr preferRelativeResize="0"/>
          <p:nvPr/>
        </p:nvPicPr>
        <p:blipFill>
          <a:blip r:embed="rId3">
            <a:alphaModFix/>
          </a:blip>
          <a:stretch>
            <a:fillRect/>
          </a:stretch>
        </p:blipFill>
        <p:spPr>
          <a:xfrm>
            <a:off x="3484100" y="152375"/>
            <a:ext cx="2246599" cy="163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ctrTitle" idx="4294967295"/>
          </p:nvPr>
        </p:nvSpPr>
        <p:spPr>
          <a:xfrm>
            <a:off x="256775" y="509525"/>
            <a:ext cx="6793500" cy="73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is a wetland?</a:t>
            </a:r>
            <a:endParaRPr sz="3888">
              <a:solidFill>
                <a:schemeClr val="dk1"/>
              </a:solidFill>
            </a:endParaRPr>
          </a:p>
        </p:txBody>
      </p:sp>
      <p:pic>
        <p:nvPicPr>
          <p:cNvPr id="98" name="Google Shape;98;p17"/>
          <p:cNvPicPr preferRelativeResize="0"/>
          <p:nvPr/>
        </p:nvPicPr>
        <p:blipFill>
          <a:blip r:embed="rId3">
            <a:alphaModFix/>
          </a:blip>
          <a:stretch>
            <a:fillRect/>
          </a:stretch>
        </p:blipFill>
        <p:spPr>
          <a:xfrm>
            <a:off x="7446475" y="106850"/>
            <a:ext cx="1556200" cy="1543351"/>
          </a:xfrm>
          <a:prstGeom prst="rect">
            <a:avLst/>
          </a:prstGeom>
          <a:noFill/>
          <a:ln>
            <a:noFill/>
          </a:ln>
        </p:spPr>
      </p:pic>
      <p:pic>
        <p:nvPicPr>
          <p:cNvPr id="99" name="Google Shape;99;p17"/>
          <p:cNvPicPr preferRelativeResize="0"/>
          <p:nvPr/>
        </p:nvPicPr>
        <p:blipFill rotWithShape="1">
          <a:blip r:embed="rId4">
            <a:alphaModFix/>
          </a:blip>
          <a:srcRect l="15574" r="15574"/>
          <a:stretch/>
        </p:blipFill>
        <p:spPr>
          <a:xfrm>
            <a:off x="256775" y="1247525"/>
            <a:ext cx="3761700" cy="3657000"/>
          </a:xfrm>
          <a:prstGeom prst="ellipse">
            <a:avLst/>
          </a:prstGeom>
          <a:noFill/>
          <a:ln>
            <a:noFill/>
          </a:ln>
        </p:spPr>
      </p:pic>
      <p:sp>
        <p:nvSpPr>
          <p:cNvPr id="100" name="Google Shape;100;p17"/>
          <p:cNvSpPr txBox="1"/>
          <p:nvPr/>
        </p:nvSpPr>
        <p:spPr>
          <a:xfrm>
            <a:off x="4072525" y="1443800"/>
            <a:ext cx="5022300" cy="35709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Wet! </a:t>
            </a:r>
            <a:r>
              <a:rPr lang="en" sz="2200">
                <a:latin typeface="Quicksand"/>
                <a:ea typeface="Quicksand"/>
                <a:cs typeface="Quicksand"/>
                <a:sym typeface="Quicksand"/>
              </a:rPr>
              <a:t> </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Wetlands are under water for at least part of the year</a:t>
            </a:r>
            <a:br>
              <a:rPr lang="en" sz="2200">
                <a:latin typeface="Quicksand"/>
                <a:ea typeface="Quicksand"/>
                <a:cs typeface="Quicksand"/>
                <a:sym typeface="Quicksand"/>
              </a:rPr>
            </a:b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Found close by lakes and rivers, </a:t>
            </a:r>
            <a:br>
              <a:rPr lang="en" sz="2200">
                <a:latin typeface="Quicksand"/>
                <a:ea typeface="Quicksand"/>
                <a:cs typeface="Quicksand"/>
                <a:sym typeface="Quicksand"/>
              </a:rPr>
            </a:br>
            <a:r>
              <a:rPr lang="en" sz="2200">
                <a:latin typeface="Quicksand"/>
                <a:ea typeface="Quicksand"/>
                <a:cs typeface="Quicksand"/>
                <a:sym typeface="Quicksand"/>
              </a:rPr>
              <a:t>or near to the ocean</a:t>
            </a:r>
            <a:br>
              <a:rPr lang="en" sz="2200">
                <a:latin typeface="Quicksand"/>
                <a:ea typeface="Quicksand"/>
                <a:cs typeface="Quicksand"/>
                <a:sym typeface="Quicksand"/>
              </a:rPr>
            </a:b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Wetland soil is like a sponge</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Rocks can’t soak up water…</a:t>
            </a:r>
            <a:endParaRPr sz="2200">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But loosely packed dirt can!</a:t>
            </a:r>
            <a:endParaRPr sz="2200">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
        <p:cNvGrpSpPr/>
        <p:nvPr/>
      </p:nvGrpSpPr>
      <p:grpSpPr>
        <a:xfrm>
          <a:off x="0" y="0"/>
          <a:ext cx="0" cy="0"/>
          <a:chOff x="0" y="0"/>
          <a:chExt cx="0" cy="0"/>
        </a:xfrm>
      </p:grpSpPr>
      <p:sp>
        <p:nvSpPr>
          <p:cNvPr id="105" name="Google Shape;105;p18"/>
          <p:cNvSpPr/>
          <p:nvPr/>
        </p:nvSpPr>
        <p:spPr>
          <a:xfrm>
            <a:off x="-125" y="0"/>
            <a:ext cx="9144000" cy="1728900"/>
          </a:xfrm>
          <a:prstGeom prst="round2SameRect">
            <a:avLst>
              <a:gd name="adj1" fmla="val 0"/>
              <a:gd name="adj2" fmla="val 33195"/>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a:ea typeface="Quicksand"/>
              <a:cs typeface="Quicksand"/>
              <a:sym typeface="Quicksand"/>
            </a:endParaRPr>
          </a:p>
        </p:txBody>
      </p:sp>
      <p:sp>
        <p:nvSpPr>
          <p:cNvPr id="106" name="Google Shape;106;p18"/>
          <p:cNvSpPr txBox="1">
            <a:spLocks noGrp="1"/>
          </p:cNvSpPr>
          <p:nvPr>
            <p:ph type="ctrTitle" idx="4294967295"/>
          </p:nvPr>
        </p:nvSpPr>
        <p:spPr>
          <a:xfrm>
            <a:off x="256775" y="509525"/>
            <a:ext cx="6793500" cy="73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is sediment?</a:t>
            </a:r>
            <a:endParaRPr sz="3888">
              <a:solidFill>
                <a:schemeClr val="dk1"/>
              </a:solidFill>
            </a:endParaRPr>
          </a:p>
        </p:txBody>
      </p:sp>
      <p:pic>
        <p:nvPicPr>
          <p:cNvPr id="107" name="Google Shape;107;p18"/>
          <p:cNvPicPr preferRelativeResize="0"/>
          <p:nvPr/>
        </p:nvPicPr>
        <p:blipFill>
          <a:blip r:embed="rId3">
            <a:alphaModFix/>
          </a:blip>
          <a:stretch>
            <a:fillRect/>
          </a:stretch>
        </p:blipFill>
        <p:spPr>
          <a:xfrm>
            <a:off x="7446475" y="106850"/>
            <a:ext cx="1556200" cy="1543351"/>
          </a:xfrm>
          <a:prstGeom prst="rect">
            <a:avLst/>
          </a:prstGeom>
          <a:noFill/>
          <a:ln>
            <a:noFill/>
          </a:ln>
        </p:spPr>
      </p:pic>
      <p:sp>
        <p:nvSpPr>
          <p:cNvPr id="108" name="Google Shape;108;p18"/>
          <p:cNvSpPr txBox="1"/>
          <p:nvPr/>
        </p:nvSpPr>
        <p:spPr>
          <a:xfrm>
            <a:off x="3075175" y="1728900"/>
            <a:ext cx="6068700" cy="35709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b="1">
                <a:latin typeface="Quicksand"/>
                <a:ea typeface="Quicksand"/>
                <a:cs typeface="Quicksand"/>
                <a:sym typeface="Quicksand"/>
              </a:rPr>
              <a:t>Sediment is a natural material that has been ground down into smaller pieces by strong water or wind.</a:t>
            </a:r>
            <a:endParaRPr sz="2200" b="1">
              <a:latin typeface="Quicksand"/>
              <a:ea typeface="Quicksand"/>
              <a:cs typeface="Quicksand"/>
              <a:sym typeface="Quicksand"/>
            </a:endParaRPr>
          </a:p>
          <a:p>
            <a:pPr marL="914400" lvl="1" indent="-368300" algn="l" rtl="0">
              <a:spcBef>
                <a:spcPts val="0"/>
              </a:spcBef>
              <a:spcAft>
                <a:spcPts val="0"/>
              </a:spcAft>
              <a:buSzPts val="2200"/>
              <a:buFont typeface="Quicksand"/>
              <a:buChar char="○"/>
            </a:pPr>
            <a:r>
              <a:rPr lang="en" sz="2200">
                <a:latin typeface="Quicksand"/>
                <a:ea typeface="Quicksand"/>
                <a:cs typeface="Quicksand"/>
                <a:sym typeface="Quicksand"/>
              </a:rPr>
              <a:t>As rivers flow downstream, they grind giant rocks and pebbles into small specks of dirt and dust.</a:t>
            </a:r>
            <a:br>
              <a:rPr lang="en" sz="2200">
                <a:latin typeface="Quicksand"/>
                <a:ea typeface="Quicksand"/>
                <a:cs typeface="Quicksand"/>
                <a:sym typeface="Quicksand"/>
              </a:rPr>
            </a:b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Sediment floats within waterways until it settles on land</a:t>
            </a:r>
            <a:endParaRPr sz="2200">
              <a:latin typeface="Quicksand"/>
              <a:ea typeface="Quicksand"/>
              <a:cs typeface="Quicksand"/>
              <a:sym typeface="Quicksand"/>
            </a:endParaRPr>
          </a:p>
          <a:p>
            <a:pPr marL="457200" lvl="0" indent="0" algn="l" rtl="0">
              <a:spcBef>
                <a:spcPts val="0"/>
              </a:spcBef>
              <a:spcAft>
                <a:spcPts val="0"/>
              </a:spcAft>
              <a:buNone/>
            </a:pPr>
            <a:endParaRPr sz="2200">
              <a:latin typeface="Quicksand"/>
              <a:ea typeface="Quicksand"/>
              <a:cs typeface="Quicksand"/>
              <a:sym typeface="Quicksand"/>
            </a:endParaRPr>
          </a:p>
        </p:txBody>
      </p:sp>
      <p:pic>
        <p:nvPicPr>
          <p:cNvPr id="109" name="Google Shape;109;p18"/>
          <p:cNvPicPr preferRelativeResize="0"/>
          <p:nvPr/>
        </p:nvPicPr>
        <p:blipFill rotWithShape="1">
          <a:blip r:embed="rId4">
            <a:alphaModFix/>
          </a:blip>
          <a:srcRect r="58629"/>
          <a:stretch/>
        </p:blipFill>
        <p:spPr>
          <a:xfrm>
            <a:off x="677493" y="1368550"/>
            <a:ext cx="2155475" cy="381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3"/>
        <p:cNvGrpSpPr/>
        <p:nvPr/>
      </p:nvGrpSpPr>
      <p:grpSpPr>
        <a:xfrm>
          <a:off x="0" y="0"/>
          <a:ext cx="0" cy="0"/>
          <a:chOff x="0" y="0"/>
          <a:chExt cx="0" cy="0"/>
        </a:xfrm>
      </p:grpSpPr>
      <p:sp>
        <p:nvSpPr>
          <p:cNvPr id="114" name="Google Shape;114;p19"/>
          <p:cNvSpPr txBox="1">
            <a:spLocks noGrp="1"/>
          </p:cNvSpPr>
          <p:nvPr>
            <p:ph type="ctrTitle" idx="4294967295"/>
          </p:nvPr>
        </p:nvSpPr>
        <p:spPr>
          <a:xfrm>
            <a:off x="256775" y="509525"/>
            <a:ext cx="6793500" cy="73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is a levee?</a:t>
            </a:r>
            <a:endParaRPr sz="3888">
              <a:solidFill>
                <a:schemeClr val="dk1"/>
              </a:solidFill>
            </a:endParaRPr>
          </a:p>
        </p:txBody>
      </p:sp>
      <p:pic>
        <p:nvPicPr>
          <p:cNvPr id="115" name="Google Shape;115;p19"/>
          <p:cNvPicPr preferRelativeResize="0"/>
          <p:nvPr/>
        </p:nvPicPr>
        <p:blipFill>
          <a:blip r:embed="rId3">
            <a:alphaModFix/>
          </a:blip>
          <a:stretch>
            <a:fillRect/>
          </a:stretch>
        </p:blipFill>
        <p:spPr>
          <a:xfrm>
            <a:off x="7446475" y="106850"/>
            <a:ext cx="1556200" cy="1543351"/>
          </a:xfrm>
          <a:prstGeom prst="rect">
            <a:avLst/>
          </a:prstGeom>
          <a:noFill/>
          <a:ln>
            <a:noFill/>
          </a:ln>
        </p:spPr>
      </p:pic>
      <p:sp>
        <p:nvSpPr>
          <p:cNvPr id="116" name="Google Shape;116;p19"/>
          <p:cNvSpPr txBox="1"/>
          <p:nvPr/>
        </p:nvSpPr>
        <p:spPr>
          <a:xfrm>
            <a:off x="4049125" y="1671400"/>
            <a:ext cx="5022300" cy="32325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Sediment floats within waterways until it settles on land</a:t>
            </a:r>
            <a:br>
              <a:rPr lang="en" sz="2200">
                <a:latin typeface="Quicksand"/>
                <a:ea typeface="Quicksand"/>
                <a:cs typeface="Quicksand"/>
                <a:sym typeface="Quicksand"/>
              </a:rPr>
            </a:b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When sediment sticks to itself, land starts to build up</a:t>
            </a:r>
            <a:br>
              <a:rPr lang="en" sz="2200">
                <a:latin typeface="Quicksand"/>
                <a:ea typeface="Quicksand"/>
                <a:cs typeface="Quicksand"/>
                <a:sym typeface="Quicksand"/>
              </a:rPr>
            </a:br>
            <a:endParaRPr sz="2200">
              <a:latin typeface="Quicksand"/>
              <a:ea typeface="Quicksand"/>
              <a:cs typeface="Quicksand"/>
              <a:sym typeface="Quicksand"/>
            </a:endParaRPr>
          </a:p>
          <a:p>
            <a:pPr marL="457200" lvl="0" indent="-368300" algn="l" rtl="0">
              <a:spcBef>
                <a:spcPts val="0"/>
              </a:spcBef>
              <a:spcAft>
                <a:spcPts val="0"/>
              </a:spcAft>
              <a:buSzPts val="2200"/>
              <a:buFont typeface="Quicksand"/>
              <a:buChar char="●"/>
            </a:pPr>
            <a:r>
              <a:rPr lang="en" sz="2200">
                <a:latin typeface="Quicksand"/>
                <a:ea typeface="Quicksand"/>
                <a:cs typeface="Quicksand"/>
                <a:sym typeface="Quicksand"/>
              </a:rPr>
              <a:t>Each time a river floods, more sediment is left behind, and the levee grows higher.  </a:t>
            </a:r>
            <a:endParaRPr sz="2200">
              <a:latin typeface="Quicksand"/>
              <a:ea typeface="Quicksand"/>
              <a:cs typeface="Quicksand"/>
              <a:sym typeface="Quicksand"/>
            </a:endParaRPr>
          </a:p>
        </p:txBody>
      </p:sp>
      <p:pic>
        <p:nvPicPr>
          <p:cNvPr id="117" name="Google Shape;117;p19"/>
          <p:cNvPicPr preferRelativeResize="0"/>
          <p:nvPr/>
        </p:nvPicPr>
        <p:blipFill rotWithShape="1">
          <a:blip r:embed="rId4">
            <a:alphaModFix/>
          </a:blip>
          <a:srcRect r="12273"/>
          <a:stretch/>
        </p:blipFill>
        <p:spPr>
          <a:xfrm>
            <a:off x="143975" y="789350"/>
            <a:ext cx="3690750" cy="4685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1"/>
        <p:cNvGrpSpPr/>
        <p:nvPr/>
      </p:nvGrpSpPr>
      <p:grpSpPr>
        <a:xfrm>
          <a:off x="0" y="0"/>
          <a:ext cx="0" cy="0"/>
          <a:chOff x="0" y="0"/>
          <a:chExt cx="0" cy="0"/>
        </a:xfrm>
      </p:grpSpPr>
      <p:pic>
        <p:nvPicPr>
          <p:cNvPr id="122" name="Google Shape;122;p20"/>
          <p:cNvPicPr preferRelativeResize="0"/>
          <p:nvPr/>
        </p:nvPicPr>
        <p:blipFill rotWithShape="1">
          <a:blip r:embed="rId3">
            <a:alphaModFix/>
          </a:blip>
          <a:srcRect l="-286" r="35258"/>
          <a:stretch/>
        </p:blipFill>
        <p:spPr>
          <a:xfrm>
            <a:off x="4185350" y="0"/>
            <a:ext cx="4986998" cy="5111625"/>
          </a:xfrm>
          <a:prstGeom prst="rect">
            <a:avLst/>
          </a:prstGeom>
          <a:noFill/>
          <a:ln>
            <a:noFill/>
          </a:ln>
        </p:spPr>
      </p:pic>
      <p:sp>
        <p:nvSpPr>
          <p:cNvPr id="123" name="Google Shape;123;p20"/>
          <p:cNvSpPr txBox="1">
            <a:spLocks noGrp="1"/>
          </p:cNvSpPr>
          <p:nvPr>
            <p:ph type="ctrTitle" idx="4294967295"/>
          </p:nvPr>
        </p:nvSpPr>
        <p:spPr>
          <a:xfrm>
            <a:off x="256775" y="509525"/>
            <a:ext cx="6793500" cy="73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3888">
                <a:solidFill>
                  <a:schemeClr val="dk1"/>
                </a:solidFill>
              </a:rPr>
              <a:t>What is a levee?</a:t>
            </a:r>
            <a:endParaRPr sz="3888">
              <a:solidFill>
                <a:schemeClr val="dk1"/>
              </a:solidFill>
            </a:endParaRPr>
          </a:p>
        </p:txBody>
      </p:sp>
      <p:pic>
        <p:nvPicPr>
          <p:cNvPr id="124" name="Google Shape;124;p20"/>
          <p:cNvPicPr preferRelativeResize="0"/>
          <p:nvPr/>
        </p:nvPicPr>
        <p:blipFill rotWithShape="1">
          <a:blip r:embed="rId4">
            <a:alphaModFix/>
          </a:blip>
          <a:srcRect l="23539" r="1733"/>
          <a:stretch/>
        </p:blipFill>
        <p:spPr>
          <a:xfrm>
            <a:off x="256775" y="1410500"/>
            <a:ext cx="3623100" cy="3232500"/>
          </a:xfrm>
          <a:prstGeom prst="ellipse">
            <a:avLst/>
          </a:prstGeom>
          <a:noFill/>
          <a:ln>
            <a:noFill/>
          </a:ln>
        </p:spPr>
      </p:pic>
    </p:spTree>
  </p:cSld>
  <p:clrMapOvr>
    <a:masterClrMapping/>
  </p:clrMapOvr>
</p:sld>
</file>

<file path=ppt/theme/theme1.xml><?xml version="1.0" encoding="utf-8"?>
<a:theme xmlns:a="http://schemas.openxmlformats.org/drawingml/2006/main" name="LCM Template v1">
  <a:themeElements>
    <a:clrScheme name="Material">
      <a:dk1>
        <a:srgbClr val="005D9B"/>
      </a:dk1>
      <a:lt1>
        <a:srgbClr val="FFFFFF"/>
      </a:lt1>
      <a:dk2>
        <a:srgbClr val="000000"/>
      </a:dk2>
      <a:lt2>
        <a:srgbClr val="FFFFFF"/>
      </a:lt2>
      <a:accent1>
        <a:srgbClr val="93C90E"/>
      </a:accent1>
      <a:accent2>
        <a:srgbClr val="B1E4E3"/>
      </a:accent2>
      <a:accent3>
        <a:srgbClr val="006F62"/>
      </a:accent3>
      <a:accent4>
        <a:srgbClr val="00AB84"/>
      </a:accent4>
      <a:accent5>
        <a:srgbClr val="9ABB91"/>
      </a:accent5>
      <a:accent6>
        <a:srgbClr val="E0EC89"/>
      </a:accent6>
      <a:hlink>
        <a:srgbClr val="93C90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A3C7EF9A00654AAEFEDB22A17FF1E5" ma:contentTypeVersion="17" ma:contentTypeDescription="Create a new document." ma:contentTypeScope="" ma:versionID="2d5448128ed47832f13b992a957e5cc2">
  <xsd:schema xmlns:xsd="http://www.w3.org/2001/XMLSchema" xmlns:xs="http://www.w3.org/2001/XMLSchema" xmlns:p="http://schemas.microsoft.com/office/2006/metadata/properties" xmlns:ns2="1a119c5e-aa8e-48fb-a156-ba688ce9ec30" xmlns:ns3="b612cbec-4427-4f37-85d6-471836663f23" targetNamespace="http://schemas.microsoft.com/office/2006/metadata/properties" ma:root="true" ma:fieldsID="b6a213396dcf0a62ef6868b19e849572" ns2:_="" ns3:_="">
    <xsd:import namespace="1a119c5e-aa8e-48fb-a156-ba688ce9ec30"/>
    <xsd:import namespace="b612cbec-4427-4f37-85d6-471836663f2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DateTaken"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19c5e-aa8e-48fb-a156-ba688ce9e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a331e56-fa63-4087-b9c9-4766be5b5305"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612cbec-4427-4f37-85d6-471836663f2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febc9c-8863-4d96-ae7b-4c4af0622cc5}" ma:internalName="TaxCatchAll" ma:showField="CatchAllData" ma:web="b612cbec-4427-4f37-85d6-471836663f2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5DB9E4-EC92-424E-BF31-E1BE5F6547D5}"/>
</file>

<file path=customXml/itemProps2.xml><?xml version="1.0" encoding="utf-8"?>
<ds:datastoreItem xmlns:ds="http://schemas.openxmlformats.org/officeDocument/2006/customXml" ds:itemID="{F897F367-A825-408A-B6D5-27BC726B5033}"/>
</file>

<file path=docProps/app.xml><?xml version="1.0" encoding="utf-8"?>
<Properties xmlns="http://schemas.openxmlformats.org/officeDocument/2006/extended-properties" xmlns:vt="http://schemas.openxmlformats.org/officeDocument/2006/docPropsVTypes">
  <TotalTime>0</TotalTime>
  <Words>5737</Words>
  <Application>Microsoft Office PowerPoint</Application>
  <PresentationFormat>On-screen Show (16:9)</PresentationFormat>
  <Paragraphs>324</Paragraphs>
  <Slides>54</Slides>
  <Notes>54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Proxima Nova</vt:lpstr>
      <vt:lpstr>Roboto</vt:lpstr>
      <vt:lpstr>Arial</vt:lpstr>
      <vt:lpstr>Quicksand</vt:lpstr>
      <vt:lpstr>LCM Template v1</vt:lpstr>
      <vt:lpstr>PowerPoint Presentation</vt:lpstr>
      <vt:lpstr>Lesson 1: What is a wetland? </vt:lpstr>
      <vt:lpstr>If you see this crab  with an eyepatch on  the screen, that means it’s time to work in your Water Journal!</vt:lpstr>
      <vt:lpstr>If you are not sure what an underlined  word means, be sure to check the definitions at the start of each lesson.  (Hint: look at pages 4, 8, and 12)</vt:lpstr>
      <vt:lpstr> Open your Water Journals to page 3. Answer the two questions,  then turn the page to follow along!</vt:lpstr>
      <vt:lpstr> What is a wetland?</vt:lpstr>
      <vt:lpstr> What is sediment?</vt:lpstr>
      <vt:lpstr> What is a levee?</vt:lpstr>
      <vt:lpstr> What is a levee?</vt:lpstr>
      <vt:lpstr> New Orleans</vt:lpstr>
      <vt:lpstr> Why are there so many wetlands in Louisiana?</vt:lpstr>
      <vt:lpstr> How do rivers build land?</vt:lpstr>
      <vt:lpstr> Why are wetlands important?</vt:lpstr>
      <vt:lpstr> What plants live in the wetlands?</vt:lpstr>
      <vt:lpstr> What animals live in the wetlands?</vt:lpstr>
      <vt:lpstr> What animals live in the wetlands?</vt:lpstr>
      <vt:lpstr> Open your Water Journals to page 7, then use your pencil to answer the two questions</vt:lpstr>
      <vt:lpstr>PowerPoint Presentation</vt:lpstr>
      <vt:lpstr> Great work!   Please put away your Water Journal,  and keep them safe until our next lesson.  Next time, we will build a swamp!</vt:lpstr>
      <vt:lpstr>Lesson 2: What do wetlands do?</vt:lpstr>
      <vt:lpstr> Open your Water Journals to page 8  to follow along!</vt:lpstr>
      <vt:lpstr> What do wetlands do?</vt:lpstr>
      <vt:lpstr>PowerPoint Presentation</vt:lpstr>
      <vt:lpstr> Why are wetlands  disappearing?</vt:lpstr>
      <vt:lpstr> Why are wetlands  disappearing?</vt:lpstr>
      <vt:lpstr> What can humans do to keep our communities safe?</vt:lpstr>
      <vt:lpstr> What do wetlands do?</vt:lpstr>
      <vt:lpstr>Lesson 2: Activity time!</vt:lpstr>
      <vt:lpstr> Open your Water Journals to page 10. Let’s build a “Swamp in a Sack”!</vt:lpstr>
      <vt:lpstr> Building a  “Swamp in a Sack”</vt:lpstr>
      <vt:lpstr> Sedimentation Table</vt:lpstr>
      <vt:lpstr> Example Swamps</vt:lpstr>
      <vt:lpstr> Example Swamp designs</vt:lpstr>
      <vt:lpstr> Open your Water Journals to page 11. Draw your “Swamp in a Sack” design.</vt:lpstr>
      <vt:lpstr> Building a “Swamp in a Sack”</vt:lpstr>
      <vt:lpstr> Once you’ve finished building,  turn your Journal to page 11 and  answer the question</vt:lpstr>
      <vt:lpstr> Great work!   Please put away your Swamp and your Water Journal, and keep them safe until our field trip to the Children’s Museum!</vt:lpstr>
      <vt:lpstr>Lesson 3: We’re going to the Children’s Museum!</vt:lpstr>
      <vt:lpstr> Open your Water Journals to page 12  to follow along!</vt:lpstr>
      <vt:lpstr> What’s next:</vt:lpstr>
      <vt:lpstr> What to expect:</vt:lpstr>
      <vt:lpstr> At the museum:</vt:lpstr>
      <vt:lpstr> At the museum:</vt:lpstr>
      <vt:lpstr> At the museum:</vt:lpstr>
      <vt:lpstr> At the museum:</vt:lpstr>
      <vt:lpstr> Great work!   Please put away your Water Journal, and keep them safe until our field trip to the Children’s Museum!</vt:lpstr>
      <vt:lpstr>Lesson 3: We went to the Children’s Museum!</vt:lpstr>
      <vt:lpstr> Open your Water Journals to page 14 and make a treasure map of your time at LCM!</vt:lpstr>
      <vt:lpstr> Next, answer the questions on page 15 of your Water Journals.</vt:lpstr>
      <vt:lpstr>Lesson 4: Wetland Wrap-up</vt:lpstr>
      <vt:lpstr> Open your Water Journals to page 16  to follow along!</vt:lpstr>
      <vt:lpstr> At the museum:</vt:lpstr>
      <vt:lpstr> Think about everything you’ve learned about Living with Water.   Answer the 4 questions on page 17 and 18. </vt:lpstr>
      <vt:lpstr> Great work!   Expect a special surprise visitor the next time we work in your Water Journal.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Stephanie Aubert</cp:lastModifiedBy>
  <cp:revision>1</cp:revision>
  <dcterms:modified xsi:type="dcterms:W3CDTF">2024-08-29T18:04:56Z</dcterms:modified>
</cp:coreProperties>
</file>